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34"/>
  </p:notesMasterIdLst>
  <p:sldIdLst>
    <p:sldId id="256" r:id="rId2"/>
    <p:sldId id="342" r:id="rId3"/>
    <p:sldId id="295" r:id="rId4"/>
    <p:sldId id="258" r:id="rId5"/>
    <p:sldId id="301" r:id="rId6"/>
    <p:sldId id="306" r:id="rId7"/>
    <p:sldId id="347" r:id="rId8"/>
    <p:sldId id="348" r:id="rId9"/>
    <p:sldId id="349" r:id="rId10"/>
    <p:sldId id="261" r:id="rId11"/>
    <p:sldId id="263" r:id="rId12"/>
    <p:sldId id="321" r:id="rId13"/>
    <p:sldId id="296" r:id="rId14"/>
    <p:sldId id="297" r:id="rId15"/>
    <p:sldId id="284" r:id="rId16"/>
    <p:sldId id="275" r:id="rId17"/>
    <p:sldId id="293" r:id="rId18"/>
    <p:sldId id="298" r:id="rId19"/>
    <p:sldId id="322" r:id="rId20"/>
    <p:sldId id="283" r:id="rId21"/>
    <p:sldId id="345" r:id="rId22"/>
    <p:sldId id="346" r:id="rId23"/>
    <p:sldId id="281" r:id="rId24"/>
    <p:sldId id="290" r:id="rId25"/>
    <p:sldId id="350" r:id="rId26"/>
    <p:sldId id="329" r:id="rId27"/>
    <p:sldId id="330" r:id="rId28"/>
    <p:sldId id="331" r:id="rId29"/>
    <p:sldId id="294" r:id="rId30"/>
    <p:sldId id="287" r:id="rId31"/>
    <p:sldId id="336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8CED-E2D0-435A-BB33-8AC1D98A7F06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E7610-2369-4BD8-A867-C5E3B250E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E7610-2369-4BD8-A867-C5E3B250E2E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2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E7610-2369-4BD8-A867-C5E3B250E2E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0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098A-6E07-4863-9A47-6769BB8936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9E87-0060-4BF0-AA6C-45D9127B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xcfgty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549DC-451E-4350-BE0B-ED5D858EAE05}" type="datetimeFigureOut">
              <a:rPr lang="ru-RU" smtClean="0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0D08C-9629-4518-8176-E0B9D723F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572098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navigator-gia/" TargetMode="External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eckege.rustest.ru/" TargetMode="External"/><Relationship Id="rId4" Type="http://schemas.openxmlformats.org/officeDocument/2006/relationships/hyperlink" Target="https://fipi.ru/ege/otkrytyy-bank-zadaniy-eg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5357813"/>
            <a:ext cx="7572375" cy="752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Подготовила Гончарова Н.А., 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ведущий специалист Управления 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01 </a:t>
            </a:r>
            <a:r>
              <a:rPr lang="ru-RU" sz="1600" dirty="0" smtClean="0"/>
              <a:t>октября </a:t>
            </a:r>
            <a:r>
              <a:rPr lang="ru-RU" sz="1600" dirty="0" smtClean="0"/>
              <a:t>2025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7236296" cy="108012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Время и сроки написания </a:t>
            </a:r>
            <a:br>
              <a:rPr lang="ru-RU" alt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сочинений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856984" cy="4365104"/>
          </a:xfrm>
        </p:spPr>
        <p:txBody>
          <a:bodyPr rtlCol="0">
            <a:normAutofit fontScale="77500" lnSpcReduction="20000"/>
          </a:bodyPr>
          <a:lstStyle/>
          <a:p>
            <a:pPr marL="0" indent="354013" algn="just">
              <a:defRPr/>
            </a:pPr>
            <a:r>
              <a:rPr lang="ru-RU" dirty="0"/>
              <a:t>На написание сочинения и изложение отводится 3 часа 55 минут.</a:t>
            </a:r>
          </a:p>
          <a:p>
            <a:pPr marL="0" indent="354013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Писать </a:t>
            </a:r>
            <a:r>
              <a:rPr lang="ru-RU" dirty="0"/>
              <a:t>итоговое сочинение (изложение) выпускники будут </a:t>
            </a:r>
            <a:r>
              <a:rPr lang="ru-RU" b="1" dirty="0" smtClean="0"/>
              <a:t>03 </a:t>
            </a:r>
            <a:r>
              <a:rPr lang="ru-RU" b="1" dirty="0"/>
              <a:t>декабря </a:t>
            </a:r>
            <a:r>
              <a:rPr lang="ru-RU" b="1" dirty="0" smtClean="0"/>
              <a:t>2025 </a:t>
            </a:r>
            <a:r>
              <a:rPr lang="ru-RU" dirty="0" smtClean="0"/>
              <a:t>года в </a:t>
            </a:r>
            <a:r>
              <a:rPr lang="ru-RU" dirty="0"/>
              <a:t>своих школах по темам (текстам), сформированным </a:t>
            </a:r>
            <a:r>
              <a:rPr lang="ru-RU" dirty="0" err="1"/>
              <a:t>Рособрнадзором</a:t>
            </a:r>
            <a:r>
              <a:rPr lang="ru-RU" dirty="0"/>
              <a:t> по часовым поясам. </a:t>
            </a:r>
            <a:endParaRPr lang="ru-RU" dirty="0" smtClean="0"/>
          </a:p>
          <a:p>
            <a:pPr marL="0" indent="354013" algn="just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06 </a:t>
            </a:r>
            <a:r>
              <a:rPr lang="ru-RU" b="1" dirty="0" smtClean="0"/>
              <a:t>февраля </a:t>
            </a:r>
            <a:r>
              <a:rPr lang="ru-RU" dirty="0" smtClean="0"/>
              <a:t>и (или) </a:t>
            </a:r>
            <a:r>
              <a:rPr lang="ru-RU" b="1" dirty="0" smtClean="0"/>
              <a:t>08 </a:t>
            </a:r>
            <a:r>
              <a:rPr lang="ru-RU" b="1" dirty="0" smtClean="0"/>
              <a:t>апреля </a:t>
            </a:r>
            <a:r>
              <a:rPr lang="ru-RU" b="1" dirty="0" smtClean="0"/>
              <a:t>2026 </a:t>
            </a:r>
            <a:r>
              <a:rPr lang="ru-RU" dirty="0" smtClean="0"/>
              <a:t>года выпускникам </a:t>
            </a:r>
            <a:r>
              <a:rPr lang="ru-RU" dirty="0"/>
              <a:t>предоставляется возможность пересдачи  (в т.ч. для пропустивших итоговое сочинение (изложение) по уважительной причине</a:t>
            </a:r>
            <a:r>
              <a:rPr lang="ru-RU" dirty="0" smtClean="0"/>
              <a:t>).</a:t>
            </a:r>
          </a:p>
          <a:p>
            <a:pPr marL="0" indent="354013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Обучающиеся, получившие по итоговому сочинению (изложению) «незачет», могут быть повторно допущены к участию в итоговом сочинении (изложении), но не более двух раз.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5565304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Результаты итогового </a:t>
            </a:r>
            <a:br>
              <a:rPr lang="ru-RU" alt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сочинения (изложения) в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20677"/>
            <a:ext cx="8229600" cy="358864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Результаты итогового сочинения (изложения) </a:t>
            </a:r>
            <a:r>
              <a:rPr lang="ru-RU" dirty="0" smtClean="0"/>
              <a:t>является «зачет» </a:t>
            </a:r>
            <a:r>
              <a:rPr lang="ru-RU" dirty="0"/>
              <a:t>или </a:t>
            </a:r>
            <a:r>
              <a:rPr lang="ru-RU" dirty="0" smtClean="0"/>
              <a:t>«незачет».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Получение «зачета» станет основанием </a:t>
            </a:r>
            <a:r>
              <a:rPr lang="ru-RU" dirty="0"/>
              <a:t>для принятия решения </a:t>
            </a:r>
            <a:r>
              <a:rPr lang="ru-RU" dirty="0" smtClean="0"/>
              <a:t>на педагогическом совете школы о </a:t>
            </a:r>
            <a:r>
              <a:rPr lang="ru-RU" dirty="0"/>
              <a:t>допуске </a:t>
            </a:r>
            <a:r>
              <a:rPr lang="ru-RU" dirty="0" smtClean="0"/>
              <a:t>выпускника к </a:t>
            </a:r>
            <a:r>
              <a:rPr lang="ru-RU" dirty="0"/>
              <a:t>государственной итоговой аттестации (ГИА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Государственная итоговая аттестация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форме ЕГЭ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7626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" y="116632"/>
            <a:ext cx="9079006" cy="63221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59150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Математика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базового уровня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4293096"/>
          </a:xfrm>
        </p:spPr>
        <p:txBody>
          <a:bodyPr rtlCol="0">
            <a:noAutofit/>
          </a:bodyPr>
          <a:lstStyle/>
          <a:p>
            <a:pPr marL="0" indent="442913" algn="just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300" b="1" u="sng" dirty="0" smtClean="0"/>
              <a:t>Базовый ЕГЭ</a:t>
            </a:r>
            <a:r>
              <a:rPr lang="ru-RU" sz="2300" b="1" dirty="0" smtClean="0"/>
              <a:t> </a:t>
            </a:r>
            <a:r>
              <a:rPr lang="ru-RU" sz="2300" dirty="0" smtClean="0"/>
              <a:t>организуется для выпускников общеобразовательных учреждений для получения аттестата, а также абитуриентам ВУЗов, в которых отсутствует учебный предмет «Математика» как вступительное испытание. </a:t>
            </a:r>
          </a:p>
          <a:p>
            <a:pPr marL="0" indent="354013" algn="just" eaLnBrk="1" fontAlgn="auto" hangingPunct="1">
              <a:spcAft>
                <a:spcPts val="600"/>
              </a:spcAft>
              <a:defRPr/>
            </a:pPr>
            <a:r>
              <a:rPr lang="ru-RU" sz="2300" dirty="0" smtClean="0"/>
              <a:t>КИМ для ЕГЭ базового уровня содержат 21 задание базового уровня сложности с кратким ответом, работу проверяют не эксперты, а компьютер. Апелляция на данный экзамен не подается.</a:t>
            </a:r>
          </a:p>
          <a:p>
            <a:pPr marL="0" indent="354013" algn="just" eaLnBrk="1" fontAlgn="auto" hangingPunct="1">
              <a:spcAft>
                <a:spcPts val="600"/>
              </a:spcAft>
              <a:defRPr/>
            </a:pPr>
            <a:r>
              <a:rPr lang="ru-RU" sz="2300" dirty="0" smtClean="0"/>
              <a:t>При этом ЕГЭ по математике на базовом уровне оценивается по </a:t>
            </a:r>
            <a:r>
              <a:rPr lang="ru-RU" sz="2300" b="1" dirty="0" smtClean="0"/>
              <a:t>пятибалльной</a:t>
            </a:r>
            <a:r>
              <a:rPr lang="ru-RU" sz="2300" dirty="0" smtClean="0"/>
              <a:t> системе и в 100-бальную шкалу </a:t>
            </a:r>
            <a:r>
              <a:rPr lang="ru-RU" sz="2300" b="1" u="sng" dirty="0" smtClean="0"/>
              <a:t>не</a:t>
            </a:r>
            <a:r>
              <a:rPr lang="ru-RU" sz="2300" dirty="0" smtClean="0"/>
              <a:t> переводиться.</a:t>
            </a:r>
          </a:p>
          <a:p>
            <a:pPr marL="0" indent="354013" algn="just" eaLnBrk="1" fontAlgn="auto" hangingPunct="1">
              <a:spcAft>
                <a:spcPts val="600"/>
              </a:spcAft>
              <a:defRPr/>
            </a:pPr>
            <a:r>
              <a:rPr lang="ru-RU" sz="2300" dirty="0" smtClean="0"/>
              <a:t>Положительный результат данного экзамена оценки: «3», «4», «5».</a:t>
            </a:r>
            <a:endParaRPr lang="ru-RU" sz="23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Математика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профильного уровня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307358"/>
          </a:xfrm>
        </p:spPr>
        <p:txBody>
          <a:bodyPr>
            <a:normAutofit fontScale="92500"/>
          </a:bodyPr>
          <a:lstStyle/>
          <a:p>
            <a:pPr marL="0" indent="530225" algn="just" eaLnBrk="1" hangingPunct="1">
              <a:buFont typeface="Arial" charset="0"/>
              <a:buNone/>
            </a:pPr>
            <a:r>
              <a:rPr lang="ru-RU" b="1" u="sng" dirty="0" smtClean="0"/>
              <a:t>Профильный  ЕГЭ по математике</a:t>
            </a:r>
            <a:r>
              <a:rPr lang="ru-RU" b="1" dirty="0" smtClean="0"/>
              <a:t>  </a:t>
            </a:r>
            <a:r>
              <a:rPr lang="ru-RU" dirty="0" smtClean="0"/>
              <a:t>проводится для  выпускников, планирующих поступление в ВУЗ, в котором предмет «Математика» включена в перечень вступительных испытаний. А также для получения аттестата.</a:t>
            </a:r>
          </a:p>
          <a:p>
            <a:pPr marL="0" indent="530225" algn="just" eaLnBrk="1" hangingPunct="1">
              <a:buFont typeface="Arial" charset="0"/>
              <a:buNone/>
            </a:pPr>
            <a:endParaRPr lang="ru-RU" sz="1100" dirty="0" smtClean="0"/>
          </a:p>
          <a:p>
            <a:pPr marL="0" indent="530225" algn="just" eaLnBrk="1" hangingPunct="1">
              <a:buFont typeface="Arial" charset="0"/>
              <a:buNone/>
            </a:pPr>
            <a:r>
              <a:rPr lang="ru-RU" dirty="0" smtClean="0"/>
              <a:t>Результаты ЕГЭ по математике на профильном уровне переводятся по 100-балльной шкале.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-396552" y="90872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Пересдача математики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07504" y="2564904"/>
            <a:ext cx="8712968" cy="367240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При пересдаче обучающиеся имеют право выбрать по желанию один из уровней ЕГЭ по математике: базовый или профильный. </a:t>
            </a:r>
          </a:p>
          <a:p>
            <a:pPr algn="just"/>
            <a:r>
              <a:rPr lang="ru-RU" sz="2800" dirty="0" smtClean="0"/>
              <a:t>Если обучающийся получает неудовлетворительный результат по математике, то ему предоставляется право изменить выбранный ранее уровень по математике для повторного участия в резервные сроки.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" y="116632"/>
            <a:ext cx="889635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04" y="1506722"/>
            <a:ext cx="6192688" cy="51962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456622"/>
            <a:ext cx="657225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91696"/>
            <a:ext cx="8924925" cy="13430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Единый Государственный Экзамен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933056"/>
          </a:xfrm>
        </p:spPr>
        <p:txBody>
          <a:bodyPr>
            <a:normAutofit fontScale="92500" lnSpcReduction="20000"/>
          </a:bodyPr>
          <a:lstStyle/>
          <a:p>
            <a:pPr marL="0" indent="355600" algn="just"/>
            <a:r>
              <a:rPr lang="ru-RU" sz="2400" dirty="0" smtClean="0"/>
              <a:t>Это форма проведения государственной итоговой аттестации выпускников по освоению ими основных общеобразовательных программ среднего общего образования с </a:t>
            </a:r>
            <a:r>
              <a:rPr lang="ru-RU" sz="2400" u="sng" dirty="0" smtClean="0"/>
              <a:t>использованием комплексов заданий стандартизированной формы</a:t>
            </a:r>
            <a:r>
              <a:rPr lang="ru-RU" sz="2400" dirty="0" smtClean="0"/>
              <a:t>, называемых контрольными измерительными материалами (КИМ). </a:t>
            </a:r>
          </a:p>
          <a:p>
            <a:pPr marL="0" indent="355600" algn="just"/>
            <a:r>
              <a:rPr lang="ru-RU" sz="2400" dirty="0" smtClean="0"/>
              <a:t>Он проводится в целях определения соответствия результатов освоения обучающимися образовательных программ среднего общего образования соответствующим требованиям ФГОС СОО.</a:t>
            </a:r>
          </a:p>
          <a:p>
            <a:pPr marL="0" indent="361950" algn="just"/>
            <a:r>
              <a:rPr lang="ru-RU" sz="2400" dirty="0" smtClean="0"/>
              <a:t>Результаты ЕГЭ одновременно учитываются при получении школьного аттестата и при поступлении в ВУЗы. При проведении этих экзаменов на всей территории России применяются единое расписание, однотипные задания и единая шкала оценки, позволяющая сравнивать всех учащихся по уровню подготовки.</a:t>
            </a:r>
          </a:p>
          <a:p>
            <a:pPr marL="0" indent="361950"/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-684584" y="836712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Оценивание ЕГЭ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 иностранным языкам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8"/>
            <a:ext cx="8640960" cy="4525962"/>
          </a:xfrm>
        </p:spPr>
        <p:txBody>
          <a:bodyPr rtlCol="0">
            <a:normAutofit/>
          </a:bodyPr>
          <a:lstStyle/>
          <a:p>
            <a:pPr marL="265113" indent="-26511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проведении ЕГЭ по иностранным языкам по желанию участника включается раздел «Говорение», устные ответы на задания которого записываются на </a:t>
            </a:r>
            <a:r>
              <a:rPr lang="ru-RU" dirty="0" err="1" smtClean="0"/>
              <a:t>аудионоситель</a:t>
            </a:r>
            <a:r>
              <a:rPr lang="ru-RU" dirty="0" smtClean="0"/>
              <a:t>. </a:t>
            </a:r>
          </a:p>
          <a:p>
            <a:pPr marL="265113" indent="-26511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Максимальный балл - 100 можно получить, только при сдаче письменной части, в которой максимально можно будет набрать 80 баллов, и устной – максимум 20 баллов.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 2021 года ЕГЭ по информатике </a:t>
            </a:r>
            <a:r>
              <a:rPr lang="ru-RU" sz="2000" dirty="0" smtClean="0"/>
              <a:t>проводится </a:t>
            </a:r>
            <a:r>
              <a:rPr lang="ru-RU" sz="2000" dirty="0"/>
              <a:t>в компьютерной </a:t>
            </a:r>
            <a:r>
              <a:rPr lang="ru-RU" sz="2000" dirty="0" smtClean="0"/>
              <a:t>форме</a:t>
            </a:r>
          </a:p>
          <a:p>
            <a:pPr algn="just"/>
            <a:r>
              <a:rPr lang="ru-RU" sz="2000" dirty="0" smtClean="0"/>
              <a:t>Каждому </a:t>
            </a:r>
            <a:r>
              <a:rPr lang="ru-RU" sz="2000" dirty="0"/>
              <a:t>участнику экзамена предоставляется </a:t>
            </a:r>
            <a:r>
              <a:rPr lang="ru-RU" sz="2000" dirty="0" smtClean="0"/>
              <a:t>компьютер </a:t>
            </a:r>
            <a:r>
              <a:rPr lang="ru-RU" sz="2000" dirty="0"/>
              <a:t>без выхода в </a:t>
            </a:r>
            <a:r>
              <a:rPr lang="ru-RU" sz="2000" dirty="0" smtClean="0"/>
              <a:t>Интернет </a:t>
            </a:r>
            <a:r>
              <a:rPr lang="ru-RU" sz="2000" dirty="0"/>
              <a:t>с установленным специализированным ПО «Станция КЕГЭ», набором стандартного ПО (текстовые редакторы, редакторы электронных таблиц, среды программирования на языках: Школьный алгоритмический язык, C#, C++, </a:t>
            </a:r>
            <a:r>
              <a:rPr lang="ru-RU" sz="2000" dirty="0" err="1"/>
              <a:t>Pascal</a:t>
            </a:r>
            <a:r>
              <a:rPr lang="ru-RU" sz="2000" dirty="0"/>
              <a:t>, </a:t>
            </a:r>
            <a:r>
              <a:rPr lang="ru-RU" sz="2000" dirty="0" err="1"/>
              <a:t>Java</a:t>
            </a:r>
            <a:r>
              <a:rPr lang="ru-RU" sz="2000" dirty="0"/>
              <a:t>, </a:t>
            </a:r>
            <a:r>
              <a:rPr lang="ru-RU" sz="2000" dirty="0" err="1"/>
              <a:t>Python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dirty="0" smtClean="0"/>
              <a:t>КЕГЭ </a:t>
            </a:r>
            <a:r>
              <a:rPr lang="ru-RU" sz="2000" dirty="0"/>
              <a:t>включает в себя 27 </a:t>
            </a:r>
            <a:r>
              <a:rPr lang="ru-RU" sz="2000" dirty="0" smtClean="0"/>
              <a:t>заданий. Во время экзамена используется автоматизированное </a:t>
            </a:r>
            <a:r>
              <a:rPr lang="ru-RU" sz="2000" dirty="0"/>
              <a:t>оценивание ответов на все задания КИМ </a:t>
            </a:r>
            <a:r>
              <a:rPr lang="ru-RU" sz="2000" dirty="0" smtClean="0"/>
              <a:t>КЕГЭ.</a:t>
            </a:r>
          </a:p>
          <a:p>
            <a:pPr algn="just"/>
            <a:r>
              <a:rPr lang="ru-RU" sz="2000" dirty="0"/>
              <a:t>Для </a:t>
            </a:r>
            <a:r>
              <a:rPr lang="ru-RU" sz="2000" dirty="0" smtClean="0"/>
              <a:t>знакомства </a:t>
            </a:r>
            <a:r>
              <a:rPr lang="ru-RU" sz="2000" dirty="0"/>
              <a:t>с интерфейсом и возможностями Станции КЕГЭ </a:t>
            </a:r>
            <a:r>
              <a:rPr lang="ru-RU" sz="2000" dirty="0" smtClean="0"/>
              <a:t>на </a:t>
            </a:r>
            <a:r>
              <a:rPr lang="ru-RU" sz="2000" dirty="0"/>
              <a:t>сайте </a:t>
            </a:r>
            <a:r>
              <a:rPr lang="ru-RU" sz="2000" dirty="0" smtClean="0"/>
              <a:t>ФГБУ </a:t>
            </a:r>
            <a:r>
              <a:rPr lang="ru-RU" sz="2000" dirty="0"/>
              <a:t>«Федеральный центр тестирования</a:t>
            </a:r>
            <a:r>
              <a:rPr lang="ru-RU" sz="2000" dirty="0" smtClean="0"/>
              <a:t>» (</a:t>
            </a:r>
            <a:r>
              <a:rPr lang="en-US" sz="2000" dirty="0" smtClean="0"/>
              <a:t>http</a:t>
            </a:r>
            <a:r>
              <a:rPr lang="en-US" sz="2000" dirty="0"/>
              <a:t>://rustest.ru/gia/technological-solutions/kege</a:t>
            </a:r>
            <a:r>
              <a:rPr lang="en-US" sz="2000" dirty="0" smtClean="0"/>
              <a:t>/</a:t>
            </a:r>
            <a:r>
              <a:rPr lang="ru-RU" sz="2000" dirty="0" smtClean="0"/>
              <a:t>) размещены инструкции по использованию ПО. В Интернете можно найти симуляторы данного ПО, например - по </a:t>
            </a:r>
            <a:r>
              <a:rPr lang="ru-RU" sz="2000" dirty="0"/>
              <a:t>ссылке: </a:t>
            </a:r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smtClean="0"/>
              <a:t>kompege.ru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2556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715375" cy="1214437"/>
          </a:xfrm>
        </p:spPr>
        <p:txBody>
          <a:bodyPr>
            <a:normAutofit fontScale="77500" lnSpcReduction="20000"/>
          </a:bodyPr>
          <a:lstStyle/>
          <a:p>
            <a:pPr marL="0" indent="442913" algn="just">
              <a:buNone/>
            </a:pPr>
            <a:r>
              <a:rPr lang="ru-RU" sz="2000" b="1" dirty="0" smtClean="0"/>
              <a:t>Приказ </a:t>
            </a:r>
            <a:r>
              <a:rPr lang="ru-RU" sz="2000" b="1" dirty="0" err="1" smtClean="0"/>
              <a:t>Рособрнадзора</a:t>
            </a:r>
            <a:r>
              <a:rPr lang="ru-RU" sz="2000" b="1" dirty="0" smtClean="0"/>
              <a:t> от 26.06.2019 № 876 «Об установлении минимального количества баллов единого государственного экзамена, подтверждающего освоение образовательной программы среднего общего образования, и минимального количество </a:t>
            </a:r>
            <a:r>
              <a:rPr lang="ru-RU" sz="2000" b="1" dirty="0"/>
              <a:t>баллов единого государственного </a:t>
            </a:r>
            <a:r>
              <a:rPr lang="ru-RU" sz="2000" b="1" dirty="0" smtClean="0"/>
              <a:t>экзамена, необходимого для поступления в образовательные организации высшего образования на обучение по программам </a:t>
            </a:r>
            <a:r>
              <a:rPr lang="ru-RU" sz="2000" b="1" dirty="0" err="1" smtClean="0"/>
              <a:t>бакалавриата</a:t>
            </a:r>
            <a:r>
              <a:rPr lang="ru-RU" sz="2000" b="1" dirty="0" smtClean="0"/>
              <a:t> и программам </a:t>
            </a:r>
            <a:r>
              <a:rPr lang="ru-RU" sz="2000" b="1" dirty="0" err="1" smtClean="0"/>
              <a:t>специалитета</a:t>
            </a:r>
            <a:r>
              <a:rPr lang="ru-RU" sz="2000" b="1" dirty="0" smtClean="0"/>
              <a:t>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22378"/>
              </p:ext>
            </p:extLst>
          </p:nvPr>
        </p:nvGraphicFramePr>
        <p:xfrm>
          <a:off x="251520" y="1556792"/>
          <a:ext cx="8643997" cy="4996376"/>
        </p:xfrm>
        <a:graphic>
          <a:graphicData uri="http://schemas.openxmlformats.org/drawingml/2006/table">
            <a:tbl>
              <a:tblPr/>
              <a:tblGrid>
                <a:gridCol w="148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3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80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Предмет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Минимальное количество баллов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9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для получения аттестата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для поступление в ВУЗ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36">
                <a:tc rowSpan="2">
                  <a:txBody>
                    <a:bodyPr/>
                    <a:lstStyle/>
                    <a:p>
                      <a:r>
                        <a:rPr lang="ru-RU" sz="1800" b="1" dirty="0"/>
                        <a:t>Математика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Базовый </a:t>
                      </a:r>
                      <a:r>
                        <a:rPr lang="ru-RU" sz="1800" b="1" dirty="0" err="1" smtClean="0"/>
                        <a:t>ур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«3»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Профильный </a:t>
                      </a:r>
                      <a:r>
                        <a:rPr lang="ru-RU" sz="1800" b="1" dirty="0" err="1" smtClean="0"/>
                        <a:t>ур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Русский язык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24 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Обществознание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/>
                        <a:t>Физика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Литература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География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37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Биология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История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Химия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 dirty="0"/>
                        <a:t>Информатика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599">
                <a:tc gridSpan="2">
                  <a:txBody>
                    <a:bodyPr/>
                    <a:lstStyle/>
                    <a:p>
                      <a:r>
                        <a:rPr lang="ru-RU" sz="1800" b="1"/>
                        <a:t>Иностранный язык</a:t>
                      </a:r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</a:t>
                      </a:r>
                      <a:endParaRPr lang="ru-RU" sz="1800" b="1" dirty="0"/>
                    </a:p>
                  </a:txBody>
                  <a:tcPr marL="46713" marR="46713" marT="23356" marB="233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116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5375" cy="1454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hlinkClick r:id="rId2"/>
              </a:rPr>
              <a:t>Приказ Министерства науки и высшего образования РФ </a:t>
            </a:r>
            <a:r>
              <a:rPr lang="ru-RU" sz="1600" b="1" dirty="0" smtClean="0"/>
              <a:t>от </a:t>
            </a:r>
            <a:r>
              <a:rPr lang="ru-RU" sz="1600" b="1" dirty="0" smtClean="0"/>
              <a:t>02.12.2024 </a:t>
            </a:r>
            <a:r>
              <a:rPr lang="ru-RU" sz="1600" b="1" dirty="0" smtClean="0"/>
              <a:t>№ </a:t>
            </a:r>
            <a:r>
              <a:rPr lang="ru-RU" sz="1600" b="1" dirty="0" smtClean="0"/>
              <a:t>845 </a:t>
            </a:r>
            <a:r>
              <a:rPr lang="ru-RU" sz="1600" b="1" dirty="0" smtClean="0"/>
              <a:t>«</a:t>
            </a:r>
            <a:r>
              <a:rPr lang="ru-RU" sz="1600" b="1" dirty="0"/>
              <a:t>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</a:t>
            </a:r>
            <a:r>
              <a:rPr lang="ru-RU" sz="1600" b="1" dirty="0" smtClean="0"/>
              <a:t>на </a:t>
            </a:r>
            <a:r>
              <a:rPr lang="ru-RU" sz="1600" b="1" dirty="0" smtClean="0"/>
              <a:t>2025/26 </a:t>
            </a:r>
            <a:r>
              <a:rPr lang="ru-RU" sz="1600" b="1" dirty="0"/>
              <a:t>учебный год</a:t>
            </a:r>
            <a:r>
              <a:rPr lang="ru-RU" sz="1600" b="1" dirty="0" smtClean="0"/>
              <a:t>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6763"/>
              </p:ext>
            </p:extLst>
          </p:nvPr>
        </p:nvGraphicFramePr>
        <p:xfrm>
          <a:off x="899592" y="1916832"/>
          <a:ext cx="7632848" cy="464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Предмет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Минимальное количество баллов для поступление в ВУЗ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Русский язык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Математика профильного уровня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40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(было 39 в 2025 г)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Обществознание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Физика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Литература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География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Биология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История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36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(было 35 в 2025 г)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Химия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Информатика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Иностранный язык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990" marR="46990" marT="23495" marB="2349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424936" cy="40492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Вузы могут определять собственные минимальные баллы для зачисления абитуриентов, но не ниже, чем установлены приказом указанным выше. </a:t>
            </a:r>
          </a:p>
          <a:p>
            <a:pPr algn="just"/>
            <a:r>
              <a:rPr lang="ru-RU" dirty="0" smtClean="0"/>
              <a:t>При этом часть ВУЗов придерживается  принятых баллов, а некоторые планку поднимают.</a:t>
            </a:r>
          </a:p>
          <a:p>
            <a:pPr algn="just"/>
            <a:r>
              <a:rPr lang="ru-RU" dirty="0" smtClean="0"/>
              <a:t>С 1 октября текущего года на сайтах ВУЗов размещаются документы о правилах приема.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Расписание ЕГЭ </a:t>
            </a:r>
            <a:r>
              <a:rPr lang="ru-RU" dirty="0" smtClean="0"/>
              <a:t>202</a:t>
            </a:r>
            <a:r>
              <a:rPr lang="en-US" dirty="0" smtClean="0"/>
              <a:t>6</a:t>
            </a:r>
            <a:r>
              <a:rPr lang="ru-RU" dirty="0" smtClean="0"/>
              <a:t>*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22007"/>
              </p:ext>
            </p:extLst>
          </p:nvPr>
        </p:nvGraphicFramePr>
        <p:xfrm>
          <a:off x="323528" y="2564904"/>
          <a:ext cx="8640960" cy="297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601222267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4008779872"/>
                    </a:ext>
                  </a:extLst>
                </a:gridCol>
              </a:tblGrid>
              <a:tr h="5415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</a:rPr>
                        <a:t>Периоды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</a:rPr>
                        <a:t>Периоды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08439"/>
                  </a:ext>
                </a:extLst>
              </a:tr>
              <a:tr h="898653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Досрочный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с </a:t>
                      </a:r>
                      <a:r>
                        <a:rPr lang="en-US" sz="2800" dirty="0" smtClean="0">
                          <a:effectLst/>
                        </a:rPr>
                        <a:t>23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марта по </a:t>
                      </a:r>
                      <a:r>
                        <a:rPr lang="en-US" sz="2800" dirty="0" smtClean="0">
                          <a:effectLst/>
                        </a:rPr>
                        <a:t>24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апреля </a:t>
                      </a:r>
                      <a:r>
                        <a:rPr lang="ru-RU" sz="2800" dirty="0" smtClean="0">
                          <a:effectLst/>
                        </a:rPr>
                        <a:t>202</a:t>
                      </a:r>
                      <a:r>
                        <a:rPr lang="en-US" sz="2800" dirty="0" smtClean="0">
                          <a:effectLst/>
                        </a:rPr>
                        <a:t>6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84382"/>
                  </a:ext>
                </a:extLst>
              </a:tr>
              <a:tr h="541507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Основной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с </a:t>
                      </a:r>
                      <a:r>
                        <a:rPr lang="ru-RU" sz="2800" dirty="0" smtClean="0">
                          <a:effectLst/>
                        </a:rPr>
                        <a:t>2</a:t>
                      </a:r>
                      <a:r>
                        <a:rPr lang="en-US" sz="2800" dirty="0" smtClean="0">
                          <a:effectLst/>
                        </a:rPr>
                        <a:t>3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мая по </a:t>
                      </a:r>
                      <a:r>
                        <a:rPr lang="en-US" sz="2800" dirty="0" smtClean="0">
                          <a:effectLst/>
                        </a:rPr>
                        <a:t>04</a:t>
                      </a:r>
                      <a:r>
                        <a:rPr lang="ru-RU" sz="2800" dirty="0" smtClean="0">
                          <a:effectLst/>
                        </a:rPr>
                        <a:t> июля 2026 </a:t>
                      </a:r>
                      <a:r>
                        <a:rPr lang="ru-RU" sz="2800" dirty="0">
                          <a:effectLst/>
                        </a:rPr>
                        <a:t>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106"/>
                  </a:ext>
                </a:extLst>
              </a:tr>
              <a:tr h="934657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>
                          <a:effectLst/>
                        </a:rPr>
                        <a:t>Дополнительный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effectLst/>
                        </a:rPr>
                        <a:t>С 04 по</a:t>
                      </a:r>
                      <a:r>
                        <a:rPr lang="ru-RU" sz="2800" baseline="0" dirty="0" smtClean="0">
                          <a:effectLst/>
                        </a:rPr>
                        <a:t> 23 сентября </a:t>
                      </a:r>
                      <a:r>
                        <a:rPr lang="ru-RU" sz="2800" dirty="0" smtClean="0">
                          <a:effectLst/>
                        </a:rPr>
                        <a:t>2026 </a:t>
                      </a:r>
                      <a:r>
                        <a:rPr lang="ru-RU" sz="2800" dirty="0">
                          <a:effectLst/>
                        </a:rPr>
                        <a:t>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433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8052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*Проект </a:t>
            </a:r>
            <a:r>
              <a:rPr lang="ru-RU" dirty="0"/>
              <a:t>расписания пока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94637306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836712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Апелляция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993307"/>
          </a:xfrm>
        </p:spPr>
        <p:txBody>
          <a:bodyPr>
            <a:normAutofit lnSpcReduction="10000"/>
          </a:bodyPr>
          <a:lstStyle/>
          <a:p>
            <a:pPr marL="0" indent="363538" algn="just">
              <a:buNone/>
            </a:pPr>
            <a:r>
              <a:rPr lang="ru-RU" dirty="0" smtClean="0"/>
              <a:t>Для обеспечения права на объективное проведение ЕГЭ выпускники имеют право подать в Конфликтную комиссию апелляцию в письменной форме:</a:t>
            </a:r>
          </a:p>
          <a:p>
            <a:pPr marL="0" indent="363538" algn="just"/>
            <a:r>
              <a:rPr lang="ru-RU" dirty="0" smtClean="0"/>
              <a:t>о нарушении установленного порядка проведения ЕГЭ по соответствующему учебному предмету;</a:t>
            </a:r>
          </a:p>
          <a:p>
            <a:pPr marL="0" indent="363538"/>
            <a:r>
              <a:rPr lang="ru-RU" dirty="0" smtClean="0"/>
              <a:t>о несогласии с выставленными баллами.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05273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Апелляция о нарушении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порядка проведения ЕГЭ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856984" cy="4248472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Данная апелляция подается участником  ЕГЭ в день проведения экзамена по соответствующему учебному предмету члену ГЭК, не покидая ППЭ. </a:t>
            </a:r>
            <a:br>
              <a:rPr lang="ru-RU" sz="1800" kern="900" dirty="0" smtClean="0">
                <a:latin typeface="Times New Roman"/>
                <a:ea typeface="Times New Roman"/>
                <a:cs typeface="Times New Roman"/>
              </a:rPr>
            </a:br>
            <a:endParaRPr lang="ru-RU" sz="1800" kern="9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Конфликтная комиссия рассматривает апелляцию не более 2-х рабочих дней с момента ее подачи.</a:t>
            </a:r>
          </a:p>
          <a:p>
            <a:pPr marL="0" indent="355600" algn="just">
              <a:spcBef>
                <a:spcPts val="0"/>
              </a:spcBef>
              <a:buNone/>
            </a:pPr>
            <a:endParaRPr lang="ru-RU" sz="800" kern="9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После рассмотрения апелляции выносится одно из решений: </a:t>
            </a:r>
          </a:p>
          <a:p>
            <a:pPr marL="538163" indent="0" algn="just">
              <a:spcBef>
                <a:spcPts val="0"/>
              </a:spcBef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об удовлетворении апелляции;</a:t>
            </a:r>
          </a:p>
          <a:p>
            <a:pPr marL="538163" indent="0" algn="just">
              <a:spcBef>
                <a:spcPts val="0"/>
              </a:spcBef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об отклонении апелляции.</a:t>
            </a:r>
          </a:p>
          <a:p>
            <a:pPr marL="0" indent="355600" algn="just">
              <a:spcBef>
                <a:spcPts val="0"/>
              </a:spcBef>
              <a:buNone/>
            </a:pPr>
            <a:endParaRPr lang="ru-RU" sz="800" kern="9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В случае удовлетворения апелляции результат ЕГЭ участника аннулируется, и участнику предоставляется возможность сдать экзамен в иной (резервный) день, предусмотренный расписанием. </a:t>
            </a:r>
            <a:br>
              <a:rPr lang="ru-RU" sz="1800" kern="900" dirty="0" smtClean="0">
                <a:latin typeface="Times New Roman"/>
                <a:ea typeface="Times New Roman"/>
                <a:cs typeface="Times New Roman"/>
              </a:rPr>
            </a:br>
            <a:endParaRPr lang="ru-RU" sz="1800" kern="9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800" kern="900" dirty="0" smtClean="0">
                <a:latin typeface="Times New Roman"/>
                <a:ea typeface="Times New Roman"/>
                <a:cs typeface="Times New Roman"/>
              </a:rPr>
              <a:t>При отклонении апелляции результат апеллянта не изменяется и остается действующим.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12474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Апелляция о несогласии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 выставленными баллами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4320480"/>
          </a:xfrm>
        </p:spPr>
        <p:txBody>
          <a:bodyPr>
            <a:normAutofit fontScale="92500"/>
          </a:bodyPr>
          <a:lstStyle/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Апелляция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подается в течение двух рабочих дней после официального дня объявления результатов экзаменов по соответствующему учебному предмету.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Выпускники подают апелляцию в школу (директору) или в Управлении образования. 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КК рассматривает апелляцию о несогласии с выставленными баллами в течение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четырех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рабочих дней с момента ее поступления в КК.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По результатам рассмотрения апелляции КК принимает решение: 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 smtClean="0">
              <a:latin typeface="Times New Roman"/>
              <a:ea typeface="Times New Roman"/>
              <a:cs typeface="Times New Roman"/>
            </a:endParaRPr>
          </a:p>
          <a:p>
            <a:pPr marL="0" indent="3556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об отклонении апелляции и сохранении выставленных баллов (отсутствие технических ошибок и ошибок оценивания экзаменационной работы);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об удовлетворении апелляции и изменении баллов (наличие технических ошибок и (или) ошибок оценивания экзаменационной работы).</a:t>
            </a: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ea typeface="Calibri"/>
              <a:cs typeface="Times New Roman"/>
            </a:endParaRPr>
          </a:p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При этом 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  <a:endParaRPr lang="ru-RU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395536" y="417604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Нарушения Порядка проведения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dirty="0" smtClean="0"/>
              <a:t>Участникам </a:t>
            </a:r>
            <a:r>
              <a:rPr lang="ru-RU" dirty="0"/>
              <a:t>ЕГЭ </a:t>
            </a:r>
            <a:r>
              <a:rPr lang="ru-RU" dirty="0" smtClean="0"/>
              <a:t>запрещается </a:t>
            </a:r>
            <a:r>
              <a:rPr lang="ru-RU" dirty="0"/>
              <a:t>иметь при </a:t>
            </a:r>
            <a:r>
              <a:rPr lang="ru-RU" dirty="0" smtClean="0"/>
              <a:t>себе: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уведомление о регистрации на экзамены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средства </a:t>
            </a:r>
            <a:r>
              <a:rPr lang="ru-RU" dirty="0"/>
              <a:t>связи, </a:t>
            </a:r>
            <a:endParaRPr lang="ru-RU" dirty="0" smtClean="0"/>
          </a:p>
          <a:p>
            <a:pPr algn="just"/>
            <a:r>
              <a:rPr lang="ru-RU" dirty="0" smtClean="0"/>
              <a:t>электронно-вычислительную </a:t>
            </a:r>
            <a:r>
              <a:rPr lang="ru-RU" dirty="0"/>
              <a:t>технику, </a:t>
            </a:r>
            <a:endParaRPr lang="ru-RU" dirty="0" smtClean="0"/>
          </a:p>
          <a:p>
            <a:pPr algn="just"/>
            <a:r>
              <a:rPr lang="ru-RU" dirty="0" smtClean="0"/>
              <a:t>фото-</a:t>
            </a:r>
            <a:r>
              <a:rPr lang="ru-RU" dirty="0"/>
              <a:t>, аудио- и видеоаппаратуру, </a:t>
            </a:r>
            <a:endParaRPr lang="ru-RU" dirty="0" smtClean="0"/>
          </a:p>
          <a:p>
            <a:pPr algn="just"/>
            <a:r>
              <a:rPr lang="ru-RU" dirty="0" smtClean="0"/>
              <a:t>справочные </a:t>
            </a:r>
            <a:r>
              <a:rPr lang="ru-RU" dirty="0"/>
              <a:t>материалы, </a:t>
            </a:r>
            <a:endParaRPr lang="ru-RU" dirty="0" smtClean="0"/>
          </a:p>
          <a:p>
            <a:pPr algn="just"/>
            <a:r>
              <a:rPr lang="ru-RU" dirty="0" smtClean="0"/>
              <a:t>письменные </a:t>
            </a:r>
            <a:r>
              <a:rPr lang="ru-RU" dirty="0"/>
              <a:t>заметки и иные средства хранения и передачи информации; </a:t>
            </a:r>
            <a:endParaRPr lang="ru-RU" dirty="0" smtClean="0"/>
          </a:p>
          <a:p>
            <a:pPr marL="0" indent="355600" algn="just">
              <a:buNone/>
            </a:pPr>
            <a:r>
              <a:rPr lang="ru-RU" dirty="0" smtClean="0"/>
              <a:t>Им запрещено выносить </a:t>
            </a:r>
            <a:r>
              <a:rPr lang="ru-RU" dirty="0"/>
              <a:t>из аудиторий и ППЭ </a:t>
            </a:r>
            <a:r>
              <a:rPr lang="ru-RU" dirty="0" smtClean="0"/>
              <a:t>экзаменационные материалы </a:t>
            </a:r>
            <a:r>
              <a:rPr lang="ru-RU" dirty="0"/>
              <a:t>на бумажном или электронном носителях, фотографировать или переписывать задания </a:t>
            </a:r>
            <a:r>
              <a:rPr lang="ru-RU" dirty="0" smtClean="0"/>
              <a:t>ЭМ.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222268" y="404664"/>
            <a:ext cx="6107092" cy="1077218"/>
          </a:xfrm>
          <a:prstGeom prst="rect">
            <a:avLst/>
          </a:prstGeom>
          <a:effectLst/>
        </p:spPr>
        <p:txBody>
          <a:bodyPr wrap="square" anchor="b">
            <a:sp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Перечень нормативных правовых актов</a:t>
            </a:r>
          </a:p>
        </p:txBody>
      </p:sp>
      <p:sp>
        <p:nvSpPr>
          <p:cNvPr id="3076" name="Прямоугольник 17"/>
          <p:cNvSpPr>
            <a:spLocks noChangeArrowheads="1"/>
          </p:cNvSpPr>
          <p:nvPr/>
        </p:nvSpPr>
        <p:spPr bwMode="auto">
          <a:xfrm>
            <a:off x="222268" y="1616095"/>
            <a:ext cx="5429851" cy="1668889"/>
          </a:xfrm>
          <a:prstGeom prst="rect">
            <a:avLst/>
          </a:prstGeom>
          <a:solidFill>
            <a:srgbClr val="B9CDE5">
              <a:alpha val="74901"/>
            </a:srgbClr>
          </a:solidFill>
          <a:ln w="25400" algn="ctr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Ст. 59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Федерального закона                «Об образовании в Российской Федерации» </a:t>
            </a:r>
          </a:p>
          <a:p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от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29.12.2012 № 273-ФЗ 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191" y="1340769"/>
            <a:ext cx="30914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15"/>
          <p:cNvSpPr>
            <a:spLocks noChangeArrowheads="1"/>
          </p:cNvSpPr>
          <p:nvPr/>
        </p:nvSpPr>
        <p:spPr bwMode="auto">
          <a:xfrm>
            <a:off x="251520" y="3501008"/>
            <a:ext cx="8721341" cy="1224136"/>
          </a:xfrm>
          <a:prstGeom prst="rect">
            <a:avLst/>
          </a:prstGeom>
          <a:solidFill>
            <a:srgbClr val="B9CDE5">
              <a:alpha val="79999"/>
            </a:srgbClr>
          </a:solidFill>
          <a:ln w="25400" algn="ctr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Порядок проведения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государственной итоговой аттестации по образовательным программам среднего общего образования </a:t>
            </a:r>
          </a:p>
          <a:p>
            <a:pPr algn="ctr"/>
            <a:r>
              <a:rPr lang="ru-RU" sz="2000" b="1" dirty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(утв. </a:t>
            </a:r>
            <a:r>
              <a:rPr lang="ru-RU" sz="2000" b="1" dirty="0" smtClean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приказом </a:t>
            </a:r>
            <a:r>
              <a:rPr lang="ru-RU" sz="2000" b="1" dirty="0" err="1" smtClean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 smtClean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России, </a:t>
            </a:r>
            <a:r>
              <a:rPr lang="ru-RU" sz="2000" b="1" dirty="0" err="1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№233/522 </a:t>
            </a:r>
            <a:r>
              <a:rPr lang="ru-RU" sz="2000" b="1" dirty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00589A"/>
                </a:solidFill>
                <a:latin typeface="Cambria" pitchFamily="18" charset="0"/>
                <a:cs typeface="Times New Roman" pitchFamily="18" charset="0"/>
              </a:rPr>
              <a:t>04.04.2023)</a:t>
            </a:r>
            <a:endParaRPr lang="ru-RU" sz="2000" b="1" dirty="0">
              <a:solidFill>
                <a:srgbClr val="00589A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257837" y="4797152"/>
            <a:ext cx="8721341" cy="1800200"/>
          </a:xfrm>
          <a:prstGeom prst="rect">
            <a:avLst/>
          </a:prstGeom>
          <a:solidFill>
            <a:srgbClr val="B9CDE5">
              <a:alpha val="79999"/>
            </a:srgbClr>
          </a:solidFill>
          <a:ln w="25400" algn="ctr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Постановление 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</a:rPr>
              <a:t>Правительства Российской Федерации от 31.08.2013 № 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691374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Полезные ссылки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501063" cy="4581128"/>
          </a:xfrm>
        </p:spPr>
        <p:txBody>
          <a:bodyPr>
            <a:normAutofit fontScale="92500"/>
          </a:bodyPr>
          <a:lstStyle/>
          <a:p>
            <a:pPr marL="180975" indent="-180975" algn="just" eaLnBrk="1" hangingPunct="1"/>
            <a:r>
              <a:rPr lang="ru-RU" sz="2600" b="1" dirty="0" smtClean="0"/>
              <a:t>Демоверсии, </a:t>
            </a:r>
            <a:r>
              <a:rPr lang="ru-RU" sz="2600" dirty="0" smtClean="0"/>
              <a:t>контрольные измерительные материалы (КИМ) </a:t>
            </a:r>
            <a:r>
              <a:rPr lang="ru-RU" sz="2600" b="1" dirty="0" smtClean="0"/>
              <a:t>единого государственного экзамена можно найти на сайте Федерального Центра Тестирования - </a:t>
            </a:r>
            <a:r>
              <a:rPr lang="en-US" sz="2600" dirty="0" smtClean="0">
                <a:hlinkClick r:id="rId2"/>
              </a:rPr>
              <a:t>http://www.rustest.ru</a:t>
            </a:r>
            <a:r>
              <a:rPr lang="ru-RU" sz="2600" dirty="0"/>
              <a:t>,</a:t>
            </a:r>
            <a:endParaRPr lang="ru-RU" sz="2600" dirty="0" smtClean="0"/>
          </a:p>
          <a:p>
            <a:pPr marL="180975" indent="-180975" algn="just"/>
            <a:r>
              <a:rPr lang="ru-RU" sz="2600" dirty="0" smtClean="0"/>
              <a:t>Официальный сайт ГИА - </a:t>
            </a:r>
            <a:r>
              <a:rPr lang="en-US" sz="2600" dirty="0">
                <a:hlinkClick r:id="rId3"/>
              </a:rPr>
              <a:t>http://obrnadzor.gov.ru/navigator-gia</a:t>
            </a:r>
            <a:r>
              <a:rPr lang="en-US" sz="2600" dirty="0" smtClean="0">
                <a:hlinkClick r:id="rId3"/>
              </a:rPr>
              <a:t>/</a:t>
            </a:r>
            <a:r>
              <a:rPr lang="ru-RU" sz="2600" dirty="0" smtClean="0"/>
              <a:t>,</a:t>
            </a:r>
          </a:p>
          <a:p>
            <a:pPr marL="180975" indent="-180975" algn="just"/>
            <a:r>
              <a:rPr lang="ru-RU" sz="2600" dirty="0" smtClean="0"/>
              <a:t>Большое количество заданий, используемых при составлении вариантов КИМ ЕГЭ по всем учебным предметам размещено на сайте </a:t>
            </a:r>
            <a:r>
              <a:rPr lang="ru-RU" sz="2600" b="1" dirty="0" smtClean="0"/>
              <a:t>Открытый банк заданий ЕГЭ - </a:t>
            </a:r>
            <a:r>
              <a:rPr lang="en-US" sz="2600" u="sng" dirty="0">
                <a:hlinkClick r:id="rId4"/>
              </a:rPr>
              <a:t>https://</a:t>
            </a:r>
            <a:r>
              <a:rPr lang="en-US" sz="2600" u="sng" dirty="0" smtClean="0">
                <a:hlinkClick r:id="rId4"/>
              </a:rPr>
              <a:t>fipi.ru/ege/otkrytyy-bank-zadaniy-ege</a:t>
            </a:r>
            <a:r>
              <a:rPr lang="ru-RU" sz="2600" u="sng" dirty="0" smtClean="0"/>
              <a:t>,</a:t>
            </a:r>
          </a:p>
          <a:p>
            <a:pPr marL="180975" indent="-180975" algn="just"/>
            <a:r>
              <a:rPr lang="ru-RU" sz="2600" dirty="0" smtClean="0"/>
              <a:t>Получение и просмотр результатов ЕГЭ - </a:t>
            </a:r>
            <a:r>
              <a:rPr lang="en-US" sz="2600" u="sng" dirty="0" smtClean="0">
                <a:hlinkClick r:id="rId5"/>
              </a:rPr>
              <a:t>https</a:t>
            </a:r>
            <a:r>
              <a:rPr lang="en-US" sz="2600" u="sng" dirty="0">
                <a:hlinkClick r:id="rId5"/>
              </a:rPr>
              <a:t>://checkege.rustest.ru</a:t>
            </a:r>
            <a:r>
              <a:rPr lang="en-US" sz="2600" u="sng" dirty="0" smtClean="0">
                <a:hlinkClick r:id="rId5"/>
              </a:rPr>
              <a:t>/</a:t>
            </a:r>
            <a:r>
              <a:rPr lang="ru-RU" sz="2600" u="sng" dirty="0" smtClean="0"/>
              <a:t>.</a:t>
            </a:r>
          </a:p>
          <a:p>
            <a:pPr algn="just"/>
            <a:endParaRPr lang="ru-RU" sz="2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717432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Единый день проведения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выпускного вечера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2025-2026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учебного года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65672"/>
            <a:ext cx="8229600" cy="7858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26 </a:t>
            </a:r>
            <a:r>
              <a:rPr lang="ru-RU" sz="4400" b="1" dirty="0" smtClean="0"/>
              <a:t>июня </a:t>
            </a:r>
            <a:r>
              <a:rPr lang="ru-RU" sz="4400" b="1" dirty="0" smtClean="0"/>
              <a:t>2026 </a:t>
            </a:r>
            <a:r>
              <a:rPr lang="ru-RU" sz="4400" b="1" dirty="0" smtClean="0"/>
              <a:t>года </a:t>
            </a:r>
            <a:r>
              <a:rPr lang="ru-RU" sz="4400" b="1" dirty="0" smtClean="0"/>
              <a:t>(пятница)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71472" y="3357562"/>
            <a:ext cx="82296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3357562"/>
            <a:ext cx="83724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/>
              <a:t>Кодекс Российской Федерации об административных правонарушениях от 30.12.2001 N 195-ФЗ , Статья 6.10.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>
              <a:spcAft>
                <a:spcPts val="1800"/>
              </a:spcAft>
            </a:pPr>
            <a:r>
              <a:rPr lang="ru-RU" dirty="0" smtClean="0"/>
              <a:t>1. Вовлечение несовершеннолетнего в употребление алкогольной и спиртосодержащей продукции влечет наложение административного штрафа в размере от 1500 до 3000 рублей.</a:t>
            </a:r>
          </a:p>
          <a:p>
            <a:pPr algn="just"/>
            <a:r>
              <a:rPr lang="ru-RU" dirty="0" smtClean="0"/>
              <a:t>2. Те же действия, совершенные родителями или иными законными представителями несовершеннолетних, а также лицами, на которых возложены обязанности по обучению и воспитанию несовершеннолетних,</a:t>
            </a:r>
          </a:p>
          <a:p>
            <a:pPr algn="just"/>
            <a:r>
              <a:rPr lang="ru-RU" dirty="0" smtClean="0"/>
              <a:t>влекут наложение административного штрафа в размере от 4000 до 5000 рублей.</a:t>
            </a:r>
          </a:p>
          <a:p>
            <a:r>
              <a:rPr lang="ru-RU" sz="4400" dirty="0" smtClean="0"/>
              <a:t> </a:t>
            </a:r>
            <a:endParaRPr lang="ru-RU" sz="10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276872"/>
            <a:ext cx="807249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>
              <a:defRPr/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всем вопросам проведения ЕГЭ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обращаться в Управление образования по телефону –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3-27-52,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специалист –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Гончарова Наталья Алексеевна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60841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Итоговое сочинение (изложение)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04456"/>
          </a:xfrm>
        </p:spPr>
        <p:txBody>
          <a:bodyPr rtlCol="0">
            <a:normAutofit fontScale="92500" lnSpcReduction="20000"/>
          </a:bodyPr>
          <a:lstStyle/>
          <a:p>
            <a:pPr marL="0" indent="3635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Первым этапом сдачи экзаменов для выпускников</a:t>
            </a:r>
            <a:r>
              <a:rPr lang="en-US" dirty="0" smtClean="0"/>
              <a:t> </a:t>
            </a:r>
            <a:r>
              <a:rPr lang="ru-RU" dirty="0" smtClean="0"/>
              <a:t>школ является написание итогового сочинения (изложения). </a:t>
            </a:r>
          </a:p>
          <a:p>
            <a:pPr marL="0" indent="3635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Этот этап является обязательным для завершения среднего общего образования и рассматривается как допуск к государственной итоговой аттестации в целом.</a:t>
            </a:r>
          </a:p>
          <a:p>
            <a:pPr marL="0" indent="363538" algn="just">
              <a:buNone/>
              <a:defRPr/>
            </a:pPr>
            <a:r>
              <a:rPr lang="ru-RU" dirty="0"/>
              <a:t>Итоговое </a:t>
            </a:r>
            <a:r>
              <a:rPr lang="ru-RU" b="1" dirty="0"/>
              <a:t>изложение</a:t>
            </a:r>
            <a:r>
              <a:rPr lang="ru-RU" dirty="0"/>
              <a:t> вправе писать обучающиеся с ограниченными возможностями здоровья или дети-инвалиды и инвалиды. </a:t>
            </a:r>
          </a:p>
          <a:p>
            <a:pPr marL="0" indent="3635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3635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Задачи введения </a:t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итогового сочинения </a:t>
            </a: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 11 классе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37521"/>
            <a:ext cx="8640960" cy="4320479"/>
          </a:xfrm>
        </p:spPr>
        <p:txBody>
          <a:bodyPr>
            <a:normAutofit/>
          </a:bodyPr>
          <a:lstStyle/>
          <a:p>
            <a:pPr marL="0" indent="363538" algn="just">
              <a:buNone/>
              <a:defRPr/>
            </a:pPr>
            <a:r>
              <a:rPr lang="ru-RU" sz="2400" dirty="0" smtClean="0"/>
              <a:t>Итоговое сочинение в выпускных классах проводится с 2014 года во исполнение поручения Президента Российской Федерации с целью выявления у обучающихся умения мыслить, анализировать и доказывать свою позицию с опорой на самостоятельно выбранные произведения отечественной и мировой литературы.</a:t>
            </a:r>
          </a:p>
          <a:p>
            <a:pPr marL="0" indent="363538" algn="just">
              <a:buNone/>
              <a:defRPr/>
            </a:pPr>
            <a:r>
              <a:rPr lang="ru-RU" sz="2400" dirty="0" smtClean="0"/>
              <a:t>Очень часто сочинение называют </a:t>
            </a:r>
            <a:r>
              <a:rPr lang="ru-RU" sz="2400" b="1" dirty="0" smtClean="0"/>
              <a:t>сочинением по литературе</a:t>
            </a:r>
            <a:r>
              <a:rPr lang="ru-RU" sz="2400" dirty="0" smtClean="0"/>
              <a:t>, так как его написание содержит требование построения аргументации с обязательной опорой на литературный материал.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213376" cy="144016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Формирование тем ИС</a:t>
            </a:r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2800" b="1" dirty="0" smtClean="0"/>
              <a:t>2025-2026 </a:t>
            </a:r>
            <a:r>
              <a:rPr lang="ru-RU" altLang="ru-RU" sz="2800" b="1" dirty="0" smtClean="0"/>
              <a:t>учебном году</a:t>
            </a:r>
            <a:br>
              <a:rPr lang="ru-RU" altLang="ru-RU" sz="2800" b="1" dirty="0" smtClean="0"/>
            </a:br>
            <a:endParaRPr lang="ru-RU" alt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564904"/>
            <a:ext cx="8463314" cy="4032448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sz="3200" dirty="0" err="1"/>
              <a:t>Минпросвещения</a:t>
            </a:r>
            <a:r>
              <a:rPr lang="ru-RU" sz="3200" dirty="0"/>
              <a:t> России, </a:t>
            </a:r>
            <a:r>
              <a:rPr lang="ru-RU" sz="3200" dirty="0" err="1"/>
              <a:t>Рособрнадзор</a:t>
            </a:r>
            <a:r>
              <a:rPr lang="ru-RU" sz="3200" dirty="0"/>
              <a:t> и Совет по вопросам проведения итогового сочинения принял решение об изменении с 2022/23 учебного года подхода к формированию комплектов тем итогового сочинения: они будут формироваться из закрытого банка тем итогового сочинения. </a:t>
            </a:r>
            <a:br>
              <a:rPr lang="ru-RU" sz="3200" dirty="0"/>
            </a:br>
            <a:endParaRPr lang="ru-RU" altLang="ru-RU" sz="32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4608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latin typeface="Arial" pitchFamily="34" charset="0"/>
                <a:cs typeface="Arial" pitchFamily="34" charset="0"/>
              </a:rPr>
              <a:t>Разделы и подразделы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закрытого банка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тем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итогового сочинения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59632" y="2010905"/>
            <a:ext cx="777686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Разделы и подразделы</a:t>
            </a:r>
            <a:br>
              <a:rPr lang="ru-RU" sz="1800" dirty="0"/>
            </a:br>
            <a:r>
              <a:rPr lang="ru-RU" sz="1800" dirty="0"/>
              <a:t>1 </a:t>
            </a:r>
            <a:r>
              <a:rPr lang="ru-RU" sz="1800" b="1" dirty="0"/>
              <a:t>Духовно-нравственные ориентиры в жизни человека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1.1. Внутренний мир человека и его личностные качества.</a:t>
            </a:r>
            <a:br>
              <a:rPr lang="ru-RU" sz="1800" dirty="0"/>
            </a:br>
            <a:r>
              <a:rPr lang="ru-RU" sz="1800" dirty="0"/>
              <a:t>1.2. Отношение человека к другому человеку (окружению), нравственные идеалы</a:t>
            </a:r>
            <a:br>
              <a:rPr lang="ru-RU" sz="1800" dirty="0"/>
            </a:br>
            <a:r>
              <a:rPr lang="ru-RU" sz="1800" dirty="0"/>
              <a:t>и выбор между добром и злом.</a:t>
            </a:r>
            <a:br>
              <a:rPr lang="ru-RU" sz="1800" dirty="0"/>
            </a:br>
            <a:r>
              <a:rPr lang="ru-RU" sz="1800" dirty="0"/>
              <a:t>1.3. Познание человеком самого себя.</a:t>
            </a:r>
            <a:br>
              <a:rPr lang="ru-RU" sz="1800" dirty="0"/>
            </a:br>
            <a:r>
              <a:rPr lang="ru-RU" sz="1800" dirty="0"/>
              <a:t>1.4. Свобода человека и ее ограничения.</a:t>
            </a:r>
            <a:br>
              <a:rPr lang="ru-RU" sz="1800" dirty="0"/>
            </a:br>
            <a:r>
              <a:rPr lang="ru-RU" sz="1800" dirty="0"/>
              <a:t>2 </a:t>
            </a:r>
            <a:r>
              <a:rPr lang="ru-RU" sz="1800" b="1" dirty="0"/>
              <a:t>Семья, общество, Отечество в жизни человека</a:t>
            </a:r>
            <a:br>
              <a:rPr lang="ru-RU" sz="1800" b="1" dirty="0"/>
            </a:br>
            <a:r>
              <a:rPr lang="ru-RU" sz="1800" dirty="0"/>
              <a:t>2.1. Семья, род; семейные ценности и традиции.</a:t>
            </a:r>
            <a:br>
              <a:rPr lang="ru-RU" sz="1800" dirty="0"/>
            </a:br>
            <a:r>
              <a:rPr lang="ru-RU" sz="1800" dirty="0"/>
              <a:t>2.2. Человек и общество.</a:t>
            </a:r>
            <a:br>
              <a:rPr lang="ru-RU" sz="1800" dirty="0"/>
            </a:br>
            <a:r>
              <a:rPr lang="ru-RU" sz="1800" dirty="0"/>
              <a:t>2.3. Родина, государство, гражданская позиция человека.</a:t>
            </a:r>
            <a:br>
              <a:rPr lang="ru-RU" sz="1800" dirty="0"/>
            </a:br>
            <a:r>
              <a:rPr lang="ru-RU" sz="1800" dirty="0"/>
              <a:t>3 </a:t>
            </a:r>
            <a:r>
              <a:rPr lang="ru-RU" sz="1800" b="1" dirty="0"/>
              <a:t>Природа и культура в жизни человека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3.1. Природа и человек.</a:t>
            </a:r>
            <a:br>
              <a:rPr lang="ru-RU" sz="1800" dirty="0"/>
            </a:br>
            <a:r>
              <a:rPr lang="ru-RU" sz="1800" dirty="0"/>
              <a:t>3.2. Наука и человек.</a:t>
            </a:r>
            <a:br>
              <a:rPr lang="ru-RU" sz="1800" dirty="0"/>
            </a:br>
            <a:r>
              <a:rPr lang="ru-RU" sz="1800" dirty="0"/>
              <a:t>3.3. Искусство и человек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3.4. Язык и языковая личность.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2020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0939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2025/26 </a:t>
            </a:r>
            <a:r>
              <a:rPr lang="ru-RU" dirty="0"/>
              <a:t>учебном году </a:t>
            </a:r>
            <a:r>
              <a:rPr lang="ru-RU" dirty="0" smtClean="0"/>
              <a:t>в комплект </a:t>
            </a:r>
            <a:r>
              <a:rPr lang="ru-RU" dirty="0"/>
              <a:t>тем итогового сочинения включены по две темы из каждого раздела банка </a:t>
            </a:r>
            <a:r>
              <a:rPr lang="ru-RU" dirty="0" smtClean="0"/>
              <a:t>тем итогового </a:t>
            </a:r>
            <a:r>
              <a:rPr lang="ru-RU" dirty="0"/>
              <a:t>сочинения в соответствии со следующей </a:t>
            </a:r>
            <a:r>
              <a:rPr lang="ru-RU" dirty="0" smtClean="0"/>
              <a:t>последовательностью:</a:t>
            </a:r>
            <a:endParaRPr lang="ru-RU" dirty="0"/>
          </a:p>
          <a:p>
            <a:pPr marL="0" indent="361950" algn="just">
              <a:buNone/>
            </a:pPr>
            <a:r>
              <a:rPr lang="ru-RU" dirty="0"/>
              <a:t>Темы 1, 2 «</a:t>
            </a:r>
            <a:r>
              <a:rPr lang="ru-RU" b="1" dirty="0"/>
              <a:t>Духовно-нравственные ориентиры в жизни человека</a:t>
            </a:r>
            <a:r>
              <a:rPr lang="ru-RU" dirty="0"/>
              <a:t>».</a:t>
            </a:r>
          </a:p>
          <a:p>
            <a:pPr marL="0" indent="361950" algn="just">
              <a:buNone/>
            </a:pPr>
            <a:r>
              <a:rPr lang="ru-RU" dirty="0"/>
              <a:t>Темы 3, 4 «</a:t>
            </a:r>
            <a:r>
              <a:rPr lang="ru-RU" b="1" dirty="0"/>
              <a:t>Семья, общество, Отечество в жизни человека</a:t>
            </a:r>
            <a:r>
              <a:rPr lang="ru-RU" dirty="0"/>
              <a:t>».</a:t>
            </a:r>
          </a:p>
          <a:p>
            <a:pPr marL="0" indent="361950" algn="just">
              <a:buNone/>
            </a:pPr>
            <a:r>
              <a:rPr lang="ru-RU" dirty="0"/>
              <a:t>Темы 5, 6 «</a:t>
            </a:r>
            <a:r>
              <a:rPr lang="ru-RU" b="1" dirty="0"/>
              <a:t>Природа и культура в жизни человека</a:t>
            </a:r>
            <a:r>
              <a:rPr lang="ru-RU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487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268760"/>
            <a:ext cx="6480720" cy="14401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Образец: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dirty="0" smtClean="0"/>
              <a:t>Комплект </a:t>
            </a:r>
            <a:r>
              <a:rPr lang="ru-RU" sz="4000" dirty="0"/>
              <a:t>тем итогового сочинения</a:t>
            </a:r>
            <a:br>
              <a:rPr lang="ru-RU" sz="4000" dirty="0"/>
            </a:br>
            <a:r>
              <a:rPr lang="ru-RU" sz="4000" dirty="0"/>
              <a:t>№ </a:t>
            </a:r>
            <a:r>
              <a:rPr lang="ru-RU" sz="4000" dirty="0"/>
              <a:t>ИС05022025-01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1131"/>
              </p:ext>
            </p:extLst>
          </p:nvPr>
        </p:nvGraphicFramePr>
        <p:xfrm>
          <a:off x="179512" y="2564902"/>
          <a:ext cx="8784976" cy="383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44434321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val="2301913984"/>
                    </a:ext>
                  </a:extLst>
                </a:gridCol>
              </a:tblGrid>
              <a:tr h="452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НОМЕР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ТЕМА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5024"/>
                  </a:ext>
                </a:extLst>
              </a:tr>
              <a:tr h="527823">
                <a:tc>
                  <a:txBody>
                    <a:bodyPr/>
                    <a:lstStyle/>
                    <a:p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Разделяете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 Вы убеждение автора романа «Война и мир» в том, что для счастья человеку необходимы любовь и взаимопонимание близких?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072612"/>
                  </a:ext>
                </a:extLst>
              </a:tr>
              <a:tr h="485364">
                <a:tc>
                  <a:txBody>
                    <a:bodyPr/>
                    <a:lstStyle/>
                    <a:p>
                      <a:r>
                        <a:rPr lang="ru-RU" dirty="0" smtClean="0"/>
                        <a:t>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Согласны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 Вы с утверждением, что повзрослеть – значит научиться нести ответственность за других?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782780"/>
                  </a:ext>
                </a:extLst>
              </a:tr>
              <a:tr h="452829">
                <a:tc>
                  <a:txBody>
                    <a:bodyPr/>
                    <a:lstStyle/>
                    <a:p>
                      <a:r>
                        <a:rPr lang="ru-RU" dirty="0" smtClean="0"/>
                        <a:t>323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жизненные принципы и правила Вы бы постарались сохранить неизменными при любых обстоятельствах?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920819"/>
                  </a:ext>
                </a:extLst>
              </a:tr>
              <a:tr h="417530">
                <a:tc>
                  <a:txBody>
                    <a:bodyPr/>
                    <a:lstStyle/>
                    <a:p>
                      <a:r>
                        <a:rPr lang="ru-RU" dirty="0" smtClean="0"/>
                        <a:t>425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отечественной истории, запечатлённое в искусстве.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31834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504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чём заключается нравственная ответственность учёного за результаты своей деятельности?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855640"/>
                  </a:ext>
                </a:extLst>
              </a:tr>
              <a:tr h="662560">
                <a:tc>
                  <a:txBody>
                    <a:bodyPr/>
                    <a:lstStyle/>
                    <a:p>
                      <a:r>
                        <a:rPr lang="ru-RU" dirty="0" smtClean="0"/>
                        <a:t>605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Жизненный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 кого из литературных героев может быть иллюстрацией к мысли А.С. Пушкина: «Бегут, меняясь, наши лета, меняя всё, меняя нас»?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87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7087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1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Тема116</Template>
  <TotalTime>2269</TotalTime>
  <Words>1514</Words>
  <Application>Microsoft Office PowerPoint</Application>
  <PresentationFormat>Экран (4:3)</PresentationFormat>
  <Paragraphs>201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Тема116</vt:lpstr>
      <vt:lpstr>Государственная итоговая аттестация  2026 года</vt:lpstr>
      <vt:lpstr>Единый Государственный Экзамен</vt:lpstr>
      <vt:lpstr>Презентация PowerPoint</vt:lpstr>
      <vt:lpstr>Итоговое сочинение (изложение)</vt:lpstr>
      <vt:lpstr>Задачи введения  итогового сочинения  в 11 классе</vt:lpstr>
      <vt:lpstr>Формирование тем ИС в 2025-2026 учебном году </vt:lpstr>
      <vt:lpstr>Разделы и подразделы закрытого банка тем  итогового сочинения</vt:lpstr>
      <vt:lpstr>Презентация PowerPoint</vt:lpstr>
      <vt:lpstr>Образец:  Комплект тем итогового сочинения № ИС05022025-01</vt:lpstr>
      <vt:lpstr>Время и сроки написания  сочинений</vt:lpstr>
      <vt:lpstr>Результаты итогового  сочинения (изложения) в школе</vt:lpstr>
      <vt:lpstr>Государственная итоговая аттестация  в форме ЕГЭ  2026 года</vt:lpstr>
      <vt:lpstr>Презентация PowerPoint</vt:lpstr>
      <vt:lpstr>Презентация PowerPoint</vt:lpstr>
      <vt:lpstr>Математика базового уровня</vt:lpstr>
      <vt:lpstr>Математика профильного уровня</vt:lpstr>
      <vt:lpstr>Пересдача математики</vt:lpstr>
      <vt:lpstr>Презентация PowerPoint</vt:lpstr>
      <vt:lpstr>Презентация PowerPoint</vt:lpstr>
      <vt:lpstr>Оценивание ЕГЭ  по иностранным языкам</vt:lpstr>
      <vt:lpstr>Информатика</vt:lpstr>
      <vt:lpstr>Презентация PowerPoint</vt:lpstr>
      <vt:lpstr>Презентация PowerPoint</vt:lpstr>
      <vt:lpstr>Презентация PowerPoint</vt:lpstr>
      <vt:lpstr>Расписание ЕГЭ 2026*</vt:lpstr>
      <vt:lpstr>Апелляция</vt:lpstr>
      <vt:lpstr>Апелляция о нарушении  порядка проведения ЕГЭ</vt:lpstr>
      <vt:lpstr>Апелляция о несогласии  с выставленными баллами</vt:lpstr>
      <vt:lpstr>Презентация PowerPoint</vt:lpstr>
      <vt:lpstr>Полезные ссылки</vt:lpstr>
      <vt:lpstr>Единый день проведения  выпускного вечера  2025-2026 учебного года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2015</dc:title>
  <dc:creator>User</dc:creator>
  <cp:lastModifiedBy>Наталья Гончарова</cp:lastModifiedBy>
  <cp:revision>264</cp:revision>
  <dcterms:created xsi:type="dcterms:W3CDTF">2014-09-29T08:51:58Z</dcterms:created>
  <dcterms:modified xsi:type="dcterms:W3CDTF">2025-10-01T01:23:20Z</dcterms:modified>
</cp:coreProperties>
</file>