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753600" cy="7315200"/>
  <p:notesSz cx="9753600" cy="731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3" autoAdjust="0"/>
  </p:normalViewPr>
  <p:slideViewPr>
    <p:cSldViewPr>
      <p:cViewPr varScale="1">
        <p:scale>
          <a:sx n="66" d="100"/>
          <a:sy n="66" d="100"/>
        </p:scale>
        <p:origin x="1104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59042" y="433533"/>
            <a:ext cx="1435514" cy="683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1212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34200"/>
            <a:ext cx="3096260" cy="381000"/>
          </a:xfrm>
          <a:custGeom>
            <a:avLst/>
            <a:gdLst/>
            <a:ahLst/>
            <a:cxnLst/>
            <a:rect l="l" t="t" r="r" b="b"/>
            <a:pathLst>
              <a:path w="3096260" h="381000">
                <a:moveTo>
                  <a:pt x="0" y="381000"/>
                </a:moveTo>
                <a:lnTo>
                  <a:pt x="0" y="0"/>
                </a:lnTo>
                <a:lnTo>
                  <a:pt x="3096152" y="0"/>
                </a:lnTo>
                <a:lnTo>
                  <a:pt x="3096152" y="381000"/>
                </a:lnTo>
                <a:lnTo>
                  <a:pt x="0" y="381000"/>
                </a:lnTo>
                <a:close/>
              </a:path>
            </a:pathLst>
          </a:custGeom>
          <a:solidFill>
            <a:srgbClr val="FFA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177322" y="6934200"/>
            <a:ext cx="3400425" cy="381000"/>
          </a:xfrm>
          <a:custGeom>
            <a:avLst/>
            <a:gdLst/>
            <a:ahLst/>
            <a:cxnLst/>
            <a:rect l="l" t="t" r="r" b="b"/>
            <a:pathLst>
              <a:path w="3400425" h="381000">
                <a:moveTo>
                  <a:pt x="0" y="0"/>
                </a:moveTo>
                <a:lnTo>
                  <a:pt x="3400318" y="0"/>
                </a:lnTo>
                <a:lnTo>
                  <a:pt x="3400318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5D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660575" y="6934200"/>
            <a:ext cx="3093085" cy="381000"/>
          </a:xfrm>
          <a:custGeom>
            <a:avLst/>
            <a:gdLst/>
            <a:ahLst/>
            <a:cxnLst/>
            <a:rect l="l" t="t" r="r" b="b"/>
            <a:pathLst>
              <a:path w="3093084" h="381000">
                <a:moveTo>
                  <a:pt x="0" y="0"/>
                </a:moveTo>
                <a:lnTo>
                  <a:pt x="3093024" y="0"/>
                </a:lnTo>
                <a:lnTo>
                  <a:pt x="3093024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FFA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3445" y="523941"/>
            <a:ext cx="6986709" cy="354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8034" y="1496545"/>
            <a:ext cx="8277531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1212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N2310\Doc\&#1054;&#1090;&#1076;&#1077;&#1083;%20&#1074;&#1086;&#1083;&#1086;&#1085;&#1090;&#1105;&#1088;&#1089;&#1082;&#1080;&#1093;%20&#1087;&#1088;&#1086;&#1075;&#1088;&#1072;&#1084;&#1084;\2.%20&#1052;&#1077;&#1088;&#1086;&#1087;&#1088;&#1080;&#1103;&#1090;&#1080;&#1103;\2021\&#1069;&#1082;&#1086;&#1074;&#1080;&#1082;&#1090;&#1086;&#1088;&#1080;&#1085;&#1072;\&#1052;&#1072;&#1090;&#1077;&#1088;&#1080;&#1072;&#1083;&#1099;\&#1042;&#1080;&#1082;&#1090;&#1086;&#1088;&#1080;&#1085;&#1072;%20&#1041;2&#1042;3_&#1042;&#1080;&#1076;&#1077;&#1086;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7.jpe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N2310\Doc\&#1054;&#1090;&#1076;&#1077;&#1083;%20&#1074;&#1086;&#1083;&#1086;&#1085;&#1090;&#1105;&#1088;&#1089;&#1082;&#1080;&#1093;%20&#1087;&#1088;&#1086;&#1075;&#1088;&#1072;&#1084;&#1084;\2.%20&#1052;&#1077;&#1088;&#1086;&#1087;&#1088;&#1080;&#1103;&#1090;&#1080;&#1103;\2021\&#1069;&#1082;&#1086;&#1074;&#1080;&#1082;&#1090;&#1086;&#1088;&#1080;&#1085;&#1072;\&#1052;&#1072;&#1090;&#1077;&#1088;&#1080;&#1072;&#1083;&#1099;\&#1042;&#1080;&#1082;&#1090;&#1086;&#1088;&#1080;&#1085;&#1072;%20&#1041;3&#1042;5_&#1042;&#1080;&#1076;&#1077;&#1086;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N2310\Doc\&#1054;&#1090;&#1076;&#1077;&#1083;%20&#1074;&#1086;&#1083;&#1086;&#1085;&#1090;&#1105;&#1088;&#1089;&#1082;&#1080;&#1093;%20&#1087;&#1088;&#1086;&#1075;&#1088;&#1072;&#1084;&#1084;\2.%20&#1052;&#1077;&#1088;&#1086;&#1087;&#1088;&#1080;&#1103;&#1090;&#1080;&#1103;\2021\&#1069;&#1082;&#1086;&#1074;&#1080;&#1082;&#1090;&#1086;&#1088;&#1080;&#1085;&#1072;\&#1052;&#1072;&#1090;&#1077;&#1088;&#1080;&#1072;&#1083;&#1099;\&#1055;&#1072;&#1091;&#1079;&#1072;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N2310\Doc\&#1054;&#1090;&#1076;&#1077;&#1083;%20&#1074;&#1086;&#1083;&#1086;&#1085;&#1090;&#1105;&#1088;&#1089;&#1082;&#1080;&#1093;%20&#1087;&#1088;&#1086;&#1075;&#1088;&#1072;&#1084;&#1084;\2.%20&#1052;&#1077;&#1088;&#1086;&#1087;&#1088;&#1080;&#1103;&#1090;&#1080;&#1103;\2021\&#1069;&#1082;&#1086;&#1074;&#1080;&#1082;&#1090;&#1086;&#1088;&#1080;&#1085;&#1072;\&#1052;&#1072;&#1090;&#1077;&#1088;&#1080;&#1072;&#1083;&#1099;\&#1042;&#1080;&#1082;&#1090;&#1086;&#1088;&#1080;&#1085;&#1072;%20&#1041;1&#1042;4_&#1042;&#1080;&#1076;&#1077;&#1086;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5D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6228" y="3433444"/>
            <a:ext cx="8117840" cy="22121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7150" spc="34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lang="ru-RU" sz="7150" spc="-83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7150" spc="-9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150" spc="-85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7150" spc="37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7150" spc="-8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7150" spc="-9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150" spc="31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7150" spc="-35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7150" spc="34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7150" spc="26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7150" spc="4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7150" spc="645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7150" spc="26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7150" spc="140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7150" spc="15" dirty="0">
                <a:solidFill>
                  <a:srgbClr val="FFFFFF"/>
                </a:solidFill>
                <a:latin typeface="Trebuchet MS"/>
                <a:cs typeface="Trebuchet MS"/>
              </a:rPr>
              <a:t>Ё</a:t>
            </a:r>
            <a:r>
              <a:rPr sz="7150" spc="-350" dirty="0">
                <a:solidFill>
                  <a:srgbClr val="FFFFFF"/>
                </a:solidFill>
                <a:latin typeface="Trebuchet MS"/>
                <a:cs typeface="Trebuchet MS"/>
              </a:rPr>
              <a:t>!</a:t>
            </a:r>
            <a:endParaRPr sz="71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5943600"/>
            <a:ext cx="6242685" cy="6604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150" spc="8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4150" spc="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4150" spc="38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4150" spc="3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4150" spc="-2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4150" spc="-13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4150" spc="-2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4150" spc="3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4150" spc="30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4150" spc="-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150" spc="-110" dirty="0">
                <a:solidFill>
                  <a:srgbClr val="FFFFFF"/>
                </a:solidFill>
                <a:latin typeface="Trebuchet MS"/>
                <a:cs typeface="Trebuchet MS"/>
              </a:rPr>
              <a:t>э</a:t>
            </a:r>
            <a:r>
              <a:rPr sz="4150" spc="110" dirty="0">
                <a:solidFill>
                  <a:srgbClr val="FFFFFF"/>
                </a:solidFill>
                <a:latin typeface="Trebuchet MS"/>
                <a:cs typeface="Trebuchet MS"/>
              </a:rPr>
              <a:t>ко</a:t>
            </a:r>
            <a:r>
              <a:rPr sz="4150" spc="-8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41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4150" spc="11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4150" spc="-7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4150" spc="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4150" spc="2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41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4150" spc="-2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4150" spc="4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endParaRPr sz="415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600" y="1295400"/>
            <a:ext cx="533273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79805" algn="l"/>
              </a:tabLst>
            </a:pPr>
            <a:r>
              <a:rPr sz="2350" spc="43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13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13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3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350" spc="-155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43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6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3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13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10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14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-28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100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13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2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65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114" dirty="0">
                <a:solidFill>
                  <a:srgbClr val="FFFFFF"/>
                </a:solidFill>
                <a:latin typeface="Trebuchet MS"/>
                <a:cs typeface="Trebuchet MS"/>
              </a:rPr>
              <a:t>Ш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2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-28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6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2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-10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-155" dirty="0">
                <a:solidFill>
                  <a:srgbClr val="FFFFFF"/>
                </a:solidFill>
                <a:latin typeface="Trebuchet MS"/>
                <a:cs typeface="Trebuchet MS"/>
              </a:rPr>
              <a:t>»</a:t>
            </a:r>
            <a:endParaRPr sz="235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1095374" cy="10572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9592" y="1720180"/>
            <a:ext cx="1771649" cy="1762124"/>
          </a:xfrm>
          <a:prstGeom prst="rect">
            <a:avLst/>
          </a:prstGeom>
        </p:spPr>
      </p:pic>
      <p:pic>
        <p:nvPicPr>
          <p:cNvPr id="1030" name="Picture 6" descr="\\N2310\Doc\Отдел волонтёрских программ\Лого\ЛОГО\Лого\лого цсрм без фо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2400"/>
            <a:ext cx="2297488" cy="914400"/>
          </a:xfrm>
          <a:prstGeom prst="rect">
            <a:avLst/>
          </a:prstGeom>
          <a:noFill/>
        </p:spPr>
      </p:pic>
      <p:pic>
        <p:nvPicPr>
          <p:cNvPr id="1031" name="Picture 7" descr="\\N2310\Doc\Отдел волонтёрских программ\Лого\ЛОГО\Лого\Ресурсный центр поддержки добровольчества Приморского края Logo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52400"/>
            <a:ext cx="2306182" cy="914400"/>
          </a:xfrm>
          <a:prstGeom prst="rect">
            <a:avLst/>
          </a:prstGeom>
          <a:noFill/>
        </p:spPr>
      </p:pic>
      <p:pic>
        <p:nvPicPr>
          <p:cNvPr id="1035" name="Picture 11" descr="\\N2310\Doc\Отдел волонтёрских программ\Лого\ЛОГО\Логотипы, Шаблоны АНО ДДМПК\ддм\Лого ДДМ-0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1" y="152401"/>
            <a:ext cx="2514600" cy="93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>
              <a:lnSpc>
                <a:spcPct val="114999"/>
              </a:lnSpc>
              <a:spcBef>
                <a:spcPts val="100"/>
              </a:spcBef>
            </a:pPr>
            <a:r>
              <a:rPr dirty="0"/>
              <a:t>Сколько</a:t>
            </a:r>
            <a:r>
              <a:rPr spc="-10" dirty="0"/>
              <a:t> </a:t>
            </a:r>
            <a:r>
              <a:rPr dirty="0"/>
              <a:t>примерно</a:t>
            </a:r>
            <a:r>
              <a:rPr spc="-5" dirty="0"/>
              <a:t> </a:t>
            </a:r>
            <a:r>
              <a:rPr spc="-25" dirty="0"/>
              <a:t>отходов</a:t>
            </a:r>
            <a:r>
              <a:rPr spc="-5" dirty="0"/>
              <a:t> </a:t>
            </a:r>
            <a:r>
              <a:rPr spc="-25" dirty="0"/>
              <a:t>производит</a:t>
            </a:r>
            <a:r>
              <a:rPr spc="-5" dirty="0"/>
              <a:t> </a:t>
            </a:r>
            <a:r>
              <a:rPr spc="-25" dirty="0"/>
              <a:t>один</a:t>
            </a:r>
            <a:r>
              <a:rPr spc="-10" dirty="0"/>
              <a:t> </a:t>
            </a:r>
            <a:r>
              <a:rPr spc="5" dirty="0"/>
              <a:t>человек </a:t>
            </a:r>
            <a:r>
              <a:rPr spc="-605" dirty="0"/>
              <a:t> </a:t>
            </a:r>
            <a:r>
              <a:rPr spc="-60" dirty="0"/>
              <a:t>за</a:t>
            </a:r>
            <a:r>
              <a:rPr spc="-10" dirty="0"/>
              <a:t> </a:t>
            </a:r>
            <a:r>
              <a:rPr spc="-30" dirty="0"/>
              <a:t>год:</a:t>
            </a:r>
          </a:p>
          <a:p>
            <a:pPr marL="81915">
              <a:lnSpc>
                <a:spcPct val="100000"/>
              </a:lnSpc>
              <a:spcBef>
                <a:spcPts val="55"/>
              </a:spcBef>
            </a:pPr>
            <a:endParaRPr sz="3200"/>
          </a:p>
          <a:p>
            <a:pPr marL="94615">
              <a:lnSpc>
                <a:spcPct val="100000"/>
              </a:lnSpc>
              <a:spcBef>
                <a:spcPts val="5"/>
              </a:spcBef>
            </a:pPr>
            <a:r>
              <a:rPr b="0" spc="-35" dirty="0">
                <a:latin typeface="Roboto"/>
                <a:cs typeface="Roboto"/>
              </a:rPr>
              <a:t>От</a:t>
            </a:r>
            <a:r>
              <a:rPr b="0" spc="-10" dirty="0">
                <a:latin typeface="Roboto"/>
                <a:cs typeface="Roboto"/>
              </a:rPr>
              <a:t> 300 </a:t>
            </a:r>
            <a:r>
              <a:rPr b="0" spc="-40" dirty="0">
                <a:latin typeface="Roboto"/>
                <a:cs typeface="Roboto"/>
              </a:rPr>
              <a:t>до</a:t>
            </a:r>
            <a:r>
              <a:rPr b="0" spc="-5" dirty="0">
                <a:latin typeface="Roboto"/>
                <a:cs typeface="Roboto"/>
              </a:rPr>
              <a:t> </a:t>
            </a:r>
            <a:r>
              <a:rPr b="0" spc="-10" dirty="0">
                <a:latin typeface="Roboto"/>
                <a:cs typeface="Roboto"/>
              </a:rPr>
              <a:t>500 кг, </a:t>
            </a:r>
            <a:r>
              <a:rPr b="0" spc="-40" dirty="0">
                <a:latin typeface="Roboto"/>
                <a:cs typeface="Roboto"/>
              </a:rPr>
              <a:t>то</a:t>
            </a:r>
            <a:r>
              <a:rPr b="0" spc="-5" dirty="0">
                <a:latin typeface="Roboto"/>
                <a:cs typeface="Roboto"/>
              </a:rPr>
              <a:t> </a:t>
            </a:r>
            <a:r>
              <a:rPr b="0" spc="-20" dirty="0">
                <a:latin typeface="Roboto"/>
                <a:cs typeface="Roboto"/>
              </a:rPr>
              <a:t>есть</a:t>
            </a:r>
            <a:r>
              <a:rPr b="0" spc="-10" dirty="0">
                <a:latin typeface="Roboto"/>
                <a:cs typeface="Roboto"/>
              </a:rPr>
              <a:t> </a:t>
            </a:r>
            <a:r>
              <a:rPr b="0" spc="-95" dirty="0">
                <a:latin typeface="Roboto"/>
                <a:cs typeface="Roboto"/>
              </a:rPr>
              <a:t>1-1,5</a:t>
            </a:r>
            <a:r>
              <a:rPr b="0" spc="-10" dirty="0">
                <a:latin typeface="Roboto"/>
                <a:cs typeface="Roboto"/>
              </a:rPr>
              <a:t> </a:t>
            </a:r>
            <a:r>
              <a:rPr b="0" spc="-5" dirty="0">
                <a:latin typeface="Roboto"/>
                <a:cs typeface="Roboto"/>
              </a:rPr>
              <a:t>кг </a:t>
            </a:r>
            <a:r>
              <a:rPr b="0" spc="5" dirty="0">
                <a:latin typeface="Roboto"/>
                <a:cs typeface="Roboto"/>
              </a:rPr>
              <a:t>в</a:t>
            </a:r>
            <a:r>
              <a:rPr b="0" spc="-10" dirty="0">
                <a:latin typeface="Roboto"/>
                <a:cs typeface="Roboto"/>
              </a:rPr>
              <a:t> </a:t>
            </a:r>
            <a:r>
              <a:rPr b="0" spc="-15" dirty="0">
                <a:latin typeface="Roboto"/>
                <a:cs typeface="Roboto"/>
              </a:rPr>
              <a:t>день.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2202" y="377656"/>
            <a:ext cx="1343660" cy="751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750" spc="170" dirty="0">
                <a:solidFill>
                  <a:srgbClr val="5DBA3D"/>
                </a:solidFill>
                <a:latin typeface="Trebuchet MS"/>
                <a:cs typeface="Trebuchet MS"/>
              </a:rPr>
              <a:t>Б</a:t>
            </a:r>
            <a:r>
              <a:rPr sz="4750" spc="-540" dirty="0">
                <a:solidFill>
                  <a:srgbClr val="5DBA3D"/>
                </a:solidFill>
                <a:latin typeface="Trebuchet MS"/>
                <a:cs typeface="Trebuchet MS"/>
              </a:rPr>
              <a:t>1</a:t>
            </a:r>
            <a:r>
              <a:rPr sz="4750" spc="215" dirty="0">
                <a:solidFill>
                  <a:srgbClr val="5DBA3D"/>
                </a:solidFill>
                <a:latin typeface="Trebuchet MS"/>
                <a:cs typeface="Trebuchet MS"/>
              </a:rPr>
              <a:t>В</a:t>
            </a:r>
            <a:r>
              <a:rPr sz="4750" spc="125" dirty="0">
                <a:solidFill>
                  <a:srgbClr val="5DBA3D"/>
                </a:solidFill>
                <a:latin typeface="Trebuchet MS"/>
                <a:cs typeface="Trebuchet MS"/>
              </a:rPr>
              <a:t>2</a:t>
            </a:r>
            <a:endParaRPr sz="47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7"/>
            <a:ext cx="684910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Сопоставьте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предметы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сроки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разложения: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7262" y="552906"/>
            <a:ext cx="133350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-165" dirty="0">
                <a:solidFill>
                  <a:srgbClr val="5DBA3D"/>
                </a:solidFill>
              </a:rPr>
              <a:t>1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420" dirty="0">
                <a:solidFill>
                  <a:srgbClr val="5DBA3D"/>
                </a:solidFill>
              </a:rPr>
              <a:t>3</a:t>
            </a:r>
            <a:endParaRPr sz="3350"/>
          </a:p>
        </p:txBody>
      </p:sp>
      <p:sp>
        <p:nvSpPr>
          <p:cNvPr id="4" name="object 4"/>
          <p:cNvSpPr txBox="1"/>
          <p:nvPr/>
        </p:nvSpPr>
        <p:spPr>
          <a:xfrm>
            <a:off x="2216415" y="6200335"/>
            <a:ext cx="116967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-35" dirty="0">
                <a:solidFill>
                  <a:srgbClr val="212121"/>
                </a:solidFill>
                <a:latin typeface="Roboto"/>
                <a:cs typeface="Roboto"/>
              </a:rPr>
              <a:t>1-2</a:t>
            </a:r>
            <a:r>
              <a:rPr sz="2300" b="1" spc="-8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15" dirty="0">
                <a:solidFill>
                  <a:srgbClr val="212121"/>
                </a:solidFill>
                <a:latin typeface="Roboto"/>
                <a:cs typeface="Roboto"/>
              </a:rPr>
              <a:t>мес.</a:t>
            </a:r>
            <a:endParaRPr sz="23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4356" y="6200335"/>
            <a:ext cx="169862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-15" dirty="0">
                <a:solidFill>
                  <a:srgbClr val="212121"/>
                </a:solidFill>
                <a:latin typeface="Roboto"/>
                <a:cs typeface="Roboto"/>
              </a:rPr>
              <a:t>120-140</a:t>
            </a:r>
            <a:r>
              <a:rPr sz="2300" b="1" spc="-6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10" dirty="0">
                <a:solidFill>
                  <a:srgbClr val="212121"/>
                </a:solidFill>
                <a:latin typeface="Roboto"/>
                <a:cs typeface="Roboto"/>
              </a:rPr>
              <a:t>лет</a:t>
            </a:r>
            <a:endParaRPr sz="23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7769" y="6200335"/>
            <a:ext cx="169862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-15" dirty="0">
                <a:solidFill>
                  <a:srgbClr val="212121"/>
                </a:solidFill>
                <a:latin typeface="Roboto"/>
                <a:cs typeface="Roboto"/>
              </a:rPr>
              <a:t>100-200</a:t>
            </a:r>
            <a:r>
              <a:rPr sz="2300" b="1" spc="-6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10" dirty="0">
                <a:solidFill>
                  <a:srgbClr val="212121"/>
                </a:solidFill>
                <a:latin typeface="Roboto"/>
                <a:cs typeface="Roboto"/>
              </a:rPr>
              <a:t>лет</a:t>
            </a:r>
            <a:endParaRPr sz="23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284" y="6200335"/>
            <a:ext cx="169862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-15" dirty="0">
                <a:solidFill>
                  <a:srgbClr val="212121"/>
                </a:solidFill>
                <a:latin typeface="Roboto"/>
                <a:cs typeface="Roboto"/>
              </a:rPr>
              <a:t>400-500</a:t>
            </a:r>
            <a:r>
              <a:rPr sz="2300" b="1" spc="-6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10" dirty="0">
                <a:solidFill>
                  <a:srgbClr val="212121"/>
                </a:solidFill>
                <a:latin typeface="Roboto"/>
                <a:cs typeface="Roboto"/>
              </a:rPr>
              <a:t>лет</a:t>
            </a:r>
            <a:endParaRPr sz="2300">
              <a:latin typeface="Roboto"/>
              <a:cs typeface="Robot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4783" y="2169638"/>
            <a:ext cx="1666874" cy="213359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158736" y="2016338"/>
            <a:ext cx="3171190" cy="4060825"/>
            <a:chOff x="4158736" y="2016338"/>
            <a:chExt cx="3171190" cy="40608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8736" y="3657600"/>
              <a:ext cx="1676399" cy="24193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9113" y="2016338"/>
              <a:ext cx="1800224" cy="20288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792141" y="3927166"/>
            <a:ext cx="3661410" cy="833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300" b="1" dirty="0">
                <a:solidFill>
                  <a:srgbClr val="212121"/>
                </a:solidFill>
                <a:latin typeface="Roboto"/>
                <a:cs typeface="Roboto"/>
              </a:rPr>
              <a:t>1000</a:t>
            </a:r>
            <a:r>
              <a:rPr sz="2300" b="1" spc="-3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10" dirty="0">
                <a:solidFill>
                  <a:srgbClr val="212121"/>
                </a:solidFill>
                <a:latin typeface="Roboto"/>
                <a:cs typeface="Roboto"/>
              </a:rPr>
              <a:t>лет</a:t>
            </a:r>
            <a:endParaRPr sz="2300">
              <a:latin typeface="Roboto"/>
              <a:cs typeface="Roboto"/>
            </a:endParaRPr>
          </a:p>
          <a:p>
            <a:pPr marL="2810510">
              <a:lnSpc>
                <a:spcPct val="100000"/>
              </a:lnSpc>
              <a:spcBef>
                <a:spcPts val="420"/>
              </a:spcBef>
            </a:pPr>
            <a:r>
              <a:rPr sz="2300" b="1" spc="5" dirty="0">
                <a:solidFill>
                  <a:srgbClr val="212121"/>
                </a:solidFill>
                <a:latin typeface="Roboto"/>
                <a:cs typeface="Roboto"/>
              </a:rPr>
              <a:t>2</a:t>
            </a:r>
            <a:r>
              <a:rPr sz="2300" b="1" spc="-7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-10" dirty="0">
                <a:solidFill>
                  <a:srgbClr val="212121"/>
                </a:solidFill>
                <a:latin typeface="Roboto"/>
                <a:cs typeface="Roboto"/>
              </a:rPr>
              <a:t>нед.</a:t>
            </a:r>
            <a:endParaRPr sz="2300">
              <a:latin typeface="Roboto"/>
              <a:cs typeface="Robot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1205" y="2424023"/>
            <a:ext cx="2457449" cy="35147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63000" y="4047151"/>
            <a:ext cx="1924049" cy="19240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1984" y="2169638"/>
            <a:ext cx="1304924" cy="40576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9246" y="335016"/>
            <a:ext cx="895349" cy="895349"/>
          </a:xfrm>
          <a:prstGeom prst="rect">
            <a:avLst/>
          </a:prstGeom>
        </p:spPr>
      </p:pic>
      <p:pic>
        <p:nvPicPr>
          <p:cNvPr id="17" name="Рисунок 16" descr="Чай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50"/>
            <a:ext cx="7195184" cy="221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6055">
              <a:lnSpc>
                <a:spcPct val="114999"/>
              </a:lnSpc>
              <a:spcBef>
                <a:spcPts val="100"/>
              </a:spcBef>
            </a:pPr>
            <a:r>
              <a:rPr sz="2500" b="1" spc="50" dirty="0">
                <a:solidFill>
                  <a:srgbClr val="212121"/>
                </a:solidFill>
                <a:latin typeface="Roboto"/>
                <a:cs typeface="Roboto"/>
              </a:rPr>
              <a:t>ЭТО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занимает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площадь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2 млн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кв.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км,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чуть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больше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Тюменской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области: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Roboto"/>
              <a:cs typeface="Roboto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ЭТО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мусорный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остров/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мусорный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континент/ </a:t>
            </a:r>
            <a:r>
              <a:rPr sz="2500" spc="-60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мусорное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пятно.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0863" y="552906"/>
            <a:ext cx="134620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-165" dirty="0">
                <a:solidFill>
                  <a:srgbClr val="5DBA3D"/>
                </a:solidFill>
              </a:rPr>
              <a:t>1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520" dirty="0">
                <a:solidFill>
                  <a:srgbClr val="5DBA3D"/>
                </a:solidFill>
              </a:rPr>
              <a:t>4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6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119" y="2029391"/>
            <a:ext cx="4656455" cy="288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100"/>
              </a:lnSpc>
              <a:spcBef>
                <a:spcPts val="100"/>
              </a:spcBef>
            </a:pPr>
            <a:r>
              <a:rPr sz="4650" spc="1250" dirty="0">
                <a:solidFill>
                  <a:srgbClr val="FFA500"/>
                </a:solidFill>
              </a:rPr>
              <a:t>Б</a:t>
            </a:r>
            <a:r>
              <a:rPr sz="4650" spc="1130" dirty="0">
                <a:solidFill>
                  <a:srgbClr val="FFA500"/>
                </a:solidFill>
              </a:rPr>
              <a:t>Л</a:t>
            </a:r>
            <a:r>
              <a:rPr sz="4650" spc="1110" dirty="0">
                <a:solidFill>
                  <a:srgbClr val="FFA500"/>
                </a:solidFill>
              </a:rPr>
              <a:t>О</a:t>
            </a:r>
            <a:r>
              <a:rPr sz="4650" spc="1365" dirty="0">
                <a:solidFill>
                  <a:srgbClr val="FFA500"/>
                </a:solidFill>
              </a:rPr>
              <a:t>К</a:t>
            </a:r>
            <a:r>
              <a:rPr sz="4650" spc="-375" dirty="0">
                <a:solidFill>
                  <a:srgbClr val="FFA500"/>
                </a:solidFill>
              </a:rPr>
              <a:t> </a:t>
            </a:r>
            <a:r>
              <a:rPr sz="4650" spc="440" dirty="0">
                <a:solidFill>
                  <a:srgbClr val="FFA500"/>
                </a:solidFill>
              </a:rPr>
              <a:t>2  </a:t>
            </a:r>
            <a:r>
              <a:rPr sz="4650" spc="1250" dirty="0">
                <a:solidFill>
                  <a:srgbClr val="5DBA3D"/>
                </a:solidFill>
              </a:rPr>
              <a:t>Б</a:t>
            </a:r>
            <a:r>
              <a:rPr sz="4650" spc="1110" dirty="0">
                <a:solidFill>
                  <a:srgbClr val="5DBA3D"/>
                </a:solidFill>
              </a:rPr>
              <a:t>О</a:t>
            </a:r>
            <a:r>
              <a:rPr sz="4650" spc="1325" dirty="0">
                <a:solidFill>
                  <a:srgbClr val="5DBA3D"/>
                </a:solidFill>
              </a:rPr>
              <a:t>Р</a:t>
            </a:r>
            <a:r>
              <a:rPr sz="4650" spc="1250" dirty="0">
                <a:solidFill>
                  <a:srgbClr val="5DBA3D"/>
                </a:solidFill>
              </a:rPr>
              <a:t>ЬБ</a:t>
            </a:r>
            <a:r>
              <a:rPr sz="4650" spc="1025" dirty="0">
                <a:solidFill>
                  <a:srgbClr val="5DBA3D"/>
                </a:solidFill>
              </a:rPr>
              <a:t>А</a:t>
            </a:r>
            <a:r>
              <a:rPr sz="4650" spc="-375" dirty="0">
                <a:solidFill>
                  <a:srgbClr val="5DBA3D"/>
                </a:solidFill>
              </a:rPr>
              <a:t> </a:t>
            </a:r>
            <a:r>
              <a:rPr sz="4650" spc="434" dirty="0">
                <a:solidFill>
                  <a:srgbClr val="5DBA3D"/>
                </a:solidFill>
              </a:rPr>
              <a:t>С</a:t>
            </a:r>
            <a:r>
              <a:rPr lang="ru-RU" sz="4650" spc="434" dirty="0">
                <a:solidFill>
                  <a:srgbClr val="5DBA3D"/>
                </a:solidFill>
              </a:rPr>
              <a:t> </a:t>
            </a:r>
            <a:r>
              <a:rPr sz="4650" spc="1110" dirty="0">
                <a:solidFill>
                  <a:srgbClr val="5DBA3D"/>
                </a:solidFill>
              </a:rPr>
              <a:t>О</a:t>
            </a:r>
            <a:r>
              <a:rPr sz="4650" spc="790" dirty="0">
                <a:solidFill>
                  <a:srgbClr val="5DBA3D"/>
                </a:solidFill>
              </a:rPr>
              <a:t>Т</a:t>
            </a:r>
            <a:r>
              <a:rPr sz="4650" spc="1150" dirty="0">
                <a:solidFill>
                  <a:srgbClr val="5DBA3D"/>
                </a:solidFill>
              </a:rPr>
              <a:t>Х</a:t>
            </a:r>
            <a:r>
              <a:rPr sz="4650" spc="1110" dirty="0">
                <a:solidFill>
                  <a:srgbClr val="5DBA3D"/>
                </a:solidFill>
              </a:rPr>
              <a:t>О</a:t>
            </a:r>
            <a:r>
              <a:rPr sz="4650" spc="905" dirty="0">
                <a:solidFill>
                  <a:srgbClr val="5DBA3D"/>
                </a:solidFill>
              </a:rPr>
              <a:t>Д</a:t>
            </a:r>
            <a:r>
              <a:rPr sz="4650" spc="1019" dirty="0">
                <a:solidFill>
                  <a:srgbClr val="5DBA3D"/>
                </a:solidFill>
              </a:rPr>
              <a:t>А</a:t>
            </a:r>
            <a:r>
              <a:rPr lang="ru-RU" sz="4650" spc="1980" dirty="0">
                <a:solidFill>
                  <a:srgbClr val="5DBA3D"/>
                </a:solidFill>
              </a:rPr>
              <a:t>М</a:t>
            </a:r>
            <a:r>
              <a:rPr sz="4650" spc="1065" dirty="0">
                <a:solidFill>
                  <a:srgbClr val="5DBA3D"/>
                </a:solidFill>
              </a:rPr>
              <a:t>И</a:t>
            </a:r>
            <a:endParaRPr sz="465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815" y="1513906"/>
            <a:ext cx="3876674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51"/>
            <a:ext cx="7960995" cy="3000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975" algn="just">
              <a:lnSpc>
                <a:spcPct val="114999"/>
              </a:lnSpc>
              <a:spcBef>
                <a:spcPts val="100"/>
              </a:spcBef>
            </a:pP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Существует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пять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способов обращения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с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отходами: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переработка,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сжигание,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повторное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использование,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уменьшение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потребления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захоронение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(свалка).</a:t>
            </a:r>
            <a:endParaRPr sz="2500" dirty="0">
              <a:latin typeface="Roboto"/>
              <a:cs typeface="Roboto"/>
            </a:endParaRPr>
          </a:p>
          <a:p>
            <a:pPr marL="12700" algn="just">
              <a:lnSpc>
                <a:spcPct val="100000"/>
              </a:lnSpc>
              <a:spcBef>
                <a:spcPts val="450"/>
              </a:spcBef>
            </a:pP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Расположите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их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 err="1">
                <a:solidFill>
                  <a:srgbClr val="212121"/>
                </a:solidFill>
                <a:latin typeface="Roboto"/>
                <a:cs typeface="Roboto"/>
              </a:rPr>
              <a:t>правильном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 err="1">
                <a:solidFill>
                  <a:srgbClr val="212121"/>
                </a:solidFill>
                <a:latin typeface="Roboto"/>
                <a:cs typeface="Roboto"/>
              </a:rPr>
              <a:t>порядке</a:t>
            </a:r>
            <a:r>
              <a:rPr lang="ru-RU" sz="2500" b="1" spc="-15" dirty="0">
                <a:solidFill>
                  <a:srgbClr val="212121"/>
                </a:solidFill>
                <a:latin typeface="Roboto"/>
                <a:cs typeface="Roboto"/>
              </a:rPr>
              <a:t> -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</a:t>
            </a:r>
            <a:r>
              <a:rPr lang="ru-RU" sz="2500" b="1" spc="-20" dirty="0">
                <a:solidFill>
                  <a:srgbClr val="212121"/>
                </a:solidFill>
                <a:latin typeface="Roboto"/>
                <a:cs typeface="Roboto"/>
              </a:rPr>
              <a:t>т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lang="ru-RU"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 err="1">
                <a:solidFill>
                  <a:srgbClr val="212121"/>
                </a:solidFill>
                <a:latin typeface="Roboto"/>
                <a:cs typeface="Roboto"/>
              </a:rPr>
              <a:t>худшего</a:t>
            </a:r>
            <a:r>
              <a:rPr lang="ru-RU" sz="2500" dirty="0"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(1)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к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лучшему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(5):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поставьте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у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слов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80" dirty="0">
                <a:solidFill>
                  <a:srgbClr val="212121"/>
                </a:solidFill>
                <a:latin typeface="Roboto"/>
                <a:cs typeface="Roboto"/>
              </a:rPr>
              <a:t>цифры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от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1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0" dirty="0">
                <a:solidFill>
                  <a:srgbClr val="212121"/>
                </a:solidFill>
                <a:latin typeface="Roboto"/>
                <a:cs typeface="Roboto"/>
              </a:rPr>
              <a:t>до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5.</a:t>
            </a:r>
            <a:endParaRPr sz="250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2202" y="552906"/>
            <a:ext cx="134366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95" dirty="0">
                <a:solidFill>
                  <a:srgbClr val="5DBA3D"/>
                </a:solidFill>
              </a:rPr>
              <a:t>2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-160" dirty="0">
                <a:solidFill>
                  <a:srgbClr val="5DBA3D"/>
                </a:solidFill>
              </a:rPr>
              <a:t>1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48"/>
            <a:ext cx="7913370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Выберите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минусы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сжигания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мусора,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напишите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буквы,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которые соответствуют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верным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вариантам:</a:t>
            </a:r>
            <a:endParaRPr sz="25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 dirty="0">
              <a:latin typeface="Roboto"/>
              <a:cs typeface="Roboto"/>
            </a:endParaRPr>
          </a:p>
          <a:p>
            <a:pPr marL="12700" marR="143510">
              <a:lnSpc>
                <a:spcPct val="114999"/>
              </a:lnSpc>
              <a:spcBef>
                <a:spcPts val="5"/>
              </a:spcBef>
            </a:pP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а)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Ядовитые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выбросы 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при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сжигании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могут вызвать </a:t>
            </a:r>
            <a:r>
              <a:rPr sz="2500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заболевания</a:t>
            </a:r>
            <a:endParaRPr sz="25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б)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0" dirty="0">
                <a:solidFill>
                  <a:srgbClr val="212121"/>
                </a:solidFill>
                <a:latin typeface="Roboto"/>
                <a:cs typeface="Roboto"/>
              </a:rPr>
              <a:t>Загрязняется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5" dirty="0">
                <a:solidFill>
                  <a:srgbClr val="212121"/>
                </a:solidFill>
                <a:latin typeface="Roboto"/>
                <a:cs typeface="Roboto"/>
              </a:rPr>
              <a:t>воздух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вода</a:t>
            </a:r>
            <a:endParaRPr sz="2500" dirty="0">
              <a:latin typeface="Roboto"/>
              <a:cs typeface="Roboto"/>
            </a:endParaRPr>
          </a:p>
          <a:p>
            <a:pPr marL="12700" marR="1196340">
              <a:lnSpc>
                <a:spcPct val="114999"/>
              </a:lnSpc>
            </a:pP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в)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Требуется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большая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территория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под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завод </a:t>
            </a:r>
            <a:r>
              <a:rPr sz="2500" spc="-60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г)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Нужно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много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воды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на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работу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завода</a:t>
            </a:r>
            <a:endParaRPr sz="25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д)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Непонятно,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делать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с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опасной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золой</a:t>
            </a:r>
            <a:endParaRPr sz="250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0233" y="552905"/>
            <a:ext cx="142748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95" dirty="0">
                <a:solidFill>
                  <a:srgbClr val="5DBA3D"/>
                </a:solidFill>
              </a:rPr>
              <a:t>2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500" dirty="0">
                <a:solidFill>
                  <a:srgbClr val="5DBA3D"/>
                </a:solidFill>
              </a:rPr>
              <a:t>2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>
              <a:lnSpc>
                <a:spcPct val="114999"/>
              </a:lnSpc>
              <a:spcBef>
                <a:spcPts val="100"/>
              </a:spcBef>
            </a:pPr>
            <a:r>
              <a:rPr spc="-5" dirty="0"/>
              <a:t>Посмотрите </a:t>
            </a:r>
            <a:r>
              <a:rPr spc="-15" dirty="0"/>
              <a:t>мультик</a:t>
            </a:r>
            <a:r>
              <a:rPr spc="-5" dirty="0"/>
              <a:t> «Как </a:t>
            </a:r>
            <a:r>
              <a:rPr spc="-10" dirty="0"/>
              <a:t>мусор</a:t>
            </a:r>
            <a:r>
              <a:rPr spc="-5" dirty="0"/>
              <a:t> </a:t>
            </a:r>
            <a:r>
              <a:rPr dirty="0"/>
              <a:t>уничтожил</a:t>
            </a:r>
            <a:r>
              <a:rPr spc="-5" dirty="0"/>
              <a:t> мир». </a:t>
            </a:r>
            <a:r>
              <a:rPr dirty="0"/>
              <a:t> </a:t>
            </a:r>
            <a:r>
              <a:rPr spc="-15" dirty="0"/>
              <a:t>Поразмышляйте,</a:t>
            </a:r>
            <a:r>
              <a:rPr spc="-10" dirty="0"/>
              <a:t> </a:t>
            </a:r>
            <a:r>
              <a:rPr spc="-20" dirty="0"/>
              <a:t>что</a:t>
            </a:r>
            <a:r>
              <a:rPr spc="-10" dirty="0"/>
              <a:t> </a:t>
            </a:r>
            <a:r>
              <a:rPr spc="15" dirty="0"/>
              <a:t>нужно</a:t>
            </a:r>
            <a:r>
              <a:rPr spc="-5" dirty="0"/>
              <a:t> </a:t>
            </a:r>
            <a:r>
              <a:rPr spc="-20" dirty="0"/>
              <a:t>делать,</a:t>
            </a:r>
            <a:r>
              <a:rPr spc="-10" dirty="0"/>
              <a:t> </a:t>
            </a:r>
            <a:r>
              <a:rPr spc="-15" dirty="0"/>
              <a:t>чтобы</a:t>
            </a:r>
            <a:r>
              <a:rPr spc="-10" dirty="0"/>
              <a:t> этого</a:t>
            </a:r>
            <a:r>
              <a:rPr spc="-5" dirty="0"/>
              <a:t> </a:t>
            </a:r>
            <a:r>
              <a:rPr spc="20" dirty="0"/>
              <a:t>не </a:t>
            </a:r>
            <a:r>
              <a:rPr spc="-610" dirty="0"/>
              <a:t> </a:t>
            </a:r>
            <a:r>
              <a:rPr spc="-15" dirty="0"/>
              <a:t>произошло </a:t>
            </a:r>
            <a:r>
              <a:rPr spc="-5" dirty="0"/>
              <a:t>на Земле. </a:t>
            </a:r>
            <a:r>
              <a:rPr dirty="0"/>
              <a:t>Напишите свои </a:t>
            </a:r>
            <a:r>
              <a:rPr spc="-10" dirty="0"/>
              <a:t>варианты </a:t>
            </a:r>
            <a:r>
              <a:rPr spc="-5" dirty="0"/>
              <a:t> </a:t>
            </a:r>
            <a:r>
              <a:rPr spc="-10" dirty="0"/>
              <a:t>ответа </a:t>
            </a:r>
            <a:r>
              <a:rPr dirty="0"/>
              <a:t>в</a:t>
            </a:r>
            <a:r>
              <a:rPr spc="-5" dirty="0"/>
              <a:t> </a:t>
            </a:r>
            <a:r>
              <a:rPr spc="-10" dirty="0"/>
              <a:t>свободной</a:t>
            </a:r>
            <a:r>
              <a:rPr spc="-5" dirty="0"/>
              <a:t> </a:t>
            </a:r>
            <a:r>
              <a:rPr spc="-60" dirty="0"/>
              <a:t>форме.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5293" y="552905"/>
            <a:ext cx="141732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95" dirty="0">
                <a:solidFill>
                  <a:srgbClr val="5DBA3D"/>
                </a:solidFill>
              </a:rPr>
              <a:t>2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420" dirty="0">
                <a:solidFill>
                  <a:srgbClr val="5DBA3D"/>
                </a:solidFill>
              </a:rPr>
              <a:t>3</a:t>
            </a:r>
            <a:endParaRPr sz="33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6" name="Рисунок 5" descr="Чай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  <p:pic>
        <p:nvPicPr>
          <p:cNvPr id="7" name="Викторина Б2В3_Виде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76600" y="4114800"/>
            <a:ext cx="310594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48"/>
            <a:ext cx="8310880" cy="22249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Напишите,</a:t>
            </a:r>
            <a:r>
              <a:rPr sz="2500" b="1" spc="5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b="1" spc="5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делать</a:t>
            </a:r>
            <a:r>
              <a:rPr sz="2500" b="1" spc="5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с</a:t>
            </a:r>
            <a:r>
              <a:rPr sz="2500" b="1" spc="5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отходами</a:t>
            </a:r>
            <a:r>
              <a:rPr sz="2500" b="1" spc="5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5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походе?</a:t>
            </a:r>
            <a:r>
              <a:rPr sz="2500" b="1" spc="5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У</a:t>
            </a:r>
            <a:r>
              <a:rPr sz="2500" b="1" spc="5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вас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есть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очистки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от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30" dirty="0">
                <a:solidFill>
                  <a:srgbClr val="212121"/>
                </a:solidFill>
                <a:latin typeface="Roboto"/>
                <a:cs typeface="Roboto"/>
              </a:rPr>
              <a:t>еды,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 err="1">
                <a:solidFill>
                  <a:srgbClr val="212121"/>
                </a:solidFill>
                <a:latin typeface="Roboto"/>
                <a:cs typeface="Roboto"/>
              </a:rPr>
              <a:t>пластиковый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 err="1">
                <a:solidFill>
                  <a:srgbClr val="212121"/>
                </a:solidFill>
                <a:latin typeface="Roboto"/>
                <a:cs typeface="Roboto"/>
              </a:rPr>
              <a:t>пакет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,</a:t>
            </a:r>
            <a:r>
              <a:rPr lang="ru-RU"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 err="1">
                <a:solidFill>
                  <a:srgbClr val="212121"/>
                </a:solidFill>
                <a:latin typeface="Roboto"/>
                <a:cs typeface="Roboto"/>
              </a:rPr>
              <a:t>консервные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банки,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бумажные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45" dirty="0">
                <a:solidFill>
                  <a:srgbClr val="212121"/>
                </a:solidFill>
                <a:latin typeface="Roboto"/>
                <a:cs typeface="Roboto"/>
              </a:rPr>
              <a:t>салфетки,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бумажный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стакан.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Рядом </a:t>
            </a:r>
            <a:r>
              <a:rPr sz="2500" b="1" spc="-60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со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словами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бланке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напишите,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делать.</a:t>
            </a:r>
            <a:endParaRPr sz="250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042" y="552905"/>
            <a:ext cx="143002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95" dirty="0">
                <a:solidFill>
                  <a:srgbClr val="5DBA3D"/>
                </a:solidFill>
              </a:rPr>
              <a:t>2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520" dirty="0">
                <a:solidFill>
                  <a:srgbClr val="5DBA3D"/>
                </a:solidFill>
              </a:rPr>
              <a:t>4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21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6518" y="2029391"/>
            <a:ext cx="3266440" cy="294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100"/>
              </a:lnSpc>
              <a:spcBef>
                <a:spcPts val="100"/>
              </a:spcBef>
            </a:pPr>
            <a:r>
              <a:rPr sz="4650" spc="1250" dirty="0">
                <a:solidFill>
                  <a:srgbClr val="FFA500"/>
                </a:solidFill>
              </a:rPr>
              <a:t>Б</a:t>
            </a:r>
            <a:r>
              <a:rPr sz="4650" spc="1130" dirty="0">
                <a:solidFill>
                  <a:srgbClr val="FFA500"/>
                </a:solidFill>
              </a:rPr>
              <a:t>Л</a:t>
            </a:r>
            <a:r>
              <a:rPr sz="4650" spc="1110" dirty="0">
                <a:solidFill>
                  <a:srgbClr val="FFA500"/>
                </a:solidFill>
              </a:rPr>
              <a:t>О</a:t>
            </a:r>
            <a:r>
              <a:rPr sz="4650" spc="1365" dirty="0">
                <a:solidFill>
                  <a:srgbClr val="FFA500"/>
                </a:solidFill>
              </a:rPr>
              <a:t>К</a:t>
            </a:r>
            <a:r>
              <a:rPr sz="4650" spc="-375" dirty="0">
                <a:solidFill>
                  <a:srgbClr val="FFA500"/>
                </a:solidFill>
              </a:rPr>
              <a:t> </a:t>
            </a:r>
            <a:r>
              <a:rPr sz="4650" spc="440" dirty="0">
                <a:solidFill>
                  <a:srgbClr val="FFA500"/>
                </a:solidFill>
              </a:rPr>
              <a:t>2  </a:t>
            </a:r>
            <a:r>
              <a:rPr sz="4650" spc="1285" dirty="0">
                <a:solidFill>
                  <a:srgbClr val="5DBA3D"/>
                </a:solidFill>
              </a:rPr>
              <a:t>ВЕРНЫЕ </a:t>
            </a:r>
            <a:r>
              <a:rPr sz="4650" spc="-1460" dirty="0">
                <a:solidFill>
                  <a:srgbClr val="5DBA3D"/>
                </a:solidFill>
              </a:rPr>
              <a:t> </a:t>
            </a:r>
            <a:r>
              <a:rPr sz="4650" spc="1110" dirty="0">
                <a:solidFill>
                  <a:srgbClr val="5DBA3D"/>
                </a:solidFill>
              </a:rPr>
              <a:t>О</a:t>
            </a:r>
            <a:r>
              <a:rPr sz="4650" spc="790" dirty="0">
                <a:solidFill>
                  <a:srgbClr val="5DBA3D"/>
                </a:solidFill>
              </a:rPr>
              <a:t>Т</a:t>
            </a:r>
            <a:r>
              <a:rPr sz="4650" spc="1335" dirty="0">
                <a:solidFill>
                  <a:srgbClr val="5DBA3D"/>
                </a:solidFill>
              </a:rPr>
              <a:t>В</a:t>
            </a:r>
            <a:r>
              <a:rPr sz="4650" spc="1045" dirty="0">
                <a:solidFill>
                  <a:srgbClr val="5DBA3D"/>
                </a:solidFill>
              </a:rPr>
              <a:t>Е</a:t>
            </a:r>
            <a:r>
              <a:rPr sz="4650" spc="790" dirty="0">
                <a:solidFill>
                  <a:srgbClr val="5DBA3D"/>
                </a:solidFill>
              </a:rPr>
              <a:t>Т</a:t>
            </a:r>
            <a:r>
              <a:rPr sz="4650" spc="1980" dirty="0">
                <a:solidFill>
                  <a:srgbClr val="5DBA3D"/>
                </a:solidFill>
              </a:rPr>
              <a:t>Ы</a:t>
            </a:r>
            <a:endParaRPr sz="46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815" y="1513909"/>
            <a:ext cx="3876674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3"/>
            <a:ext cx="7914640" cy="434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Пять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способов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обращения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с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отходами: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Roboto"/>
              <a:cs typeface="Roboto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От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худшего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к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лучшему: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захоронение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1,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сжигание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 </a:t>
            </a:r>
            <a:r>
              <a:rPr sz="2500" spc="-60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2,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переработка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3,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повторное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использование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4,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сокращение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потребления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5.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Roboto"/>
              <a:cs typeface="Roboto"/>
            </a:endParaRPr>
          </a:p>
          <a:p>
            <a:pPr marL="12700" marR="335280">
              <a:lnSpc>
                <a:spcPct val="114999"/>
              </a:lnSpc>
            </a:pP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Сжигать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отходы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закапывать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на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свалке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вредно,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переработка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хорошо, </a:t>
            </a: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но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мы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производим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много 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отходов,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переработка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не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успеет.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Вещам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лучше </a:t>
            </a:r>
            <a:r>
              <a:rPr sz="2500" spc="-60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дарить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вторую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жизнь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покупать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только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нужное.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2202" y="552905"/>
            <a:ext cx="134366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95" dirty="0">
                <a:solidFill>
                  <a:srgbClr val="5DBA3D"/>
                </a:solidFill>
              </a:rPr>
              <a:t>2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-160" dirty="0">
                <a:solidFill>
                  <a:srgbClr val="5DBA3D"/>
                </a:solidFill>
              </a:rPr>
              <a:t>1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439" y="2575597"/>
            <a:ext cx="4495800" cy="29660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400"/>
              </a:spcBef>
            </a:pPr>
            <a:r>
              <a:rPr sz="6550" spc="225" dirty="0">
                <a:solidFill>
                  <a:srgbClr val="FFA500"/>
                </a:solidFill>
                <a:latin typeface="Trebuchet MS"/>
                <a:cs typeface="Trebuchet MS"/>
              </a:rPr>
              <a:t>Б</a:t>
            </a:r>
            <a:r>
              <a:rPr sz="6550" spc="-10" dirty="0">
                <a:solidFill>
                  <a:srgbClr val="FFA500"/>
                </a:solidFill>
                <a:latin typeface="Trebuchet MS"/>
                <a:cs typeface="Trebuchet MS"/>
              </a:rPr>
              <a:t>Л</a:t>
            </a:r>
            <a:r>
              <a:rPr sz="6550" spc="310" dirty="0">
                <a:solidFill>
                  <a:srgbClr val="FFA500"/>
                </a:solidFill>
                <a:latin typeface="Trebuchet MS"/>
                <a:cs typeface="Trebuchet MS"/>
              </a:rPr>
              <a:t>О</a:t>
            </a:r>
            <a:r>
              <a:rPr sz="6550" spc="114" dirty="0">
                <a:solidFill>
                  <a:srgbClr val="FFA500"/>
                </a:solidFill>
                <a:latin typeface="Trebuchet MS"/>
                <a:cs typeface="Trebuchet MS"/>
              </a:rPr>
              <a:t>К</a:t>
            </a:r>
            <a:r>
              <a:rPr sz="6550" spc="-875" dirty="0">
                <a:solidFill>
                  <a:srgbClr val="FFA500"/>
                </a:solidFill>
                <a:latin typeface="Trebuchet MS"/>
                <a:cs typeface="Trebuchet MS"/>
              </a:rPr>
              <a:t> </a:t>
            </a:r>
            <a:r>
              <a:rPr sz="6550" spc="-535" dirty="0">
                <a:solidFill>
                  <a:srgbClr val="FFA500"/>
                </a:solidFill>
                <a:latin typeface="Trebuchet MS"/>
                <a:cs typeface="Trebuchet MS"/>
              </a:rPr>
              <a:t>1  </a:t>
            </a:r>
            <a:r>
              <a:rPr sz="6550" spc="235" dirty="0">
                <a:solidFill>
                  <a:srgbClr val="5DBA3D"/>
                </a:solidFill>
                <a:latin typeface="Trebuchet MS"/>
                <a:cs typeface="Trebuchet MS"/>
              </a:rPr>
              <a:t>П</a:t>
            </a:r>
            <a:r>
              <a:rPr sz="6550" spc="240" dirty="0">
                <a:solidFill>
                  <a:srgbClr val="5DBA3D"/>
                </a:solidFill>
                <a:latin typeface="Trebuchet MS"/>
                <a:cs typeface="Trebuchet MS"/>
              </a:rPr>
              <a:t>Р</a:t>
            </a:r>
            <a:r>
              <a:rPr sz="6550" spc="310" dirty="0">
                <a:solidFill>
                  <a:srgbClr val="5DBA3D"/>
                </a:solidFill>
                <a:latin typeface="Trebuchet MS"/>
                <a:cs typeface="Trebuchet MS"/>
              </a:rPr>
              <a:t>О</a:t>
            </a:r>
            <a:r>
              <a:rPr sz="6550" spc="225" dirty="0">
                <a:solidFill>
                  <a:srgbClr val="5DBA3D"/>
                </a:solidFill>
                <a:latin typeface="Trebuchet MS"/>
                <a:cs typeface="Trebuchet MS"/>
              </a:rPr>
              <a:t>Б</a:t>
            </a:r>
            <a:r>
              <a:rPr sz="6550" spc="-10" dirty="0">
                <a:solidFill>
                  <a:srgbClr val="5DBA3D"/>
                </a:solidFill>
                <a:latin typeface="Trebuchet MS"/>
                <a:cs typeface="Trebuchet MS"/>
              </a:rPr>
              <a:t>Л</a:t>
            </a:r>
            <a:r>
              <a:rPr sz="6550" spc="10" dirty="0">
                <a:solidFill>
                  <a:srgbClr val="5DBA3D"/>
                </a:solidFill>
                <a:latin typeface="Trebuchet MS"/>
                <a:cs typeface="Trebuchet MS"/>
              </a:rPr>
              <a:t>Е</a:t>
            </a:r>
            <a:r>
              <a:rPr sz="6550" spc="1120" dirty="0">
                <a:solidFill>
                  <a:srgbClr val="5DBA3D"/>
                </a:solidFill>
                <a:latin typeface="Trebuchet MS"/>
                <a:cs typeface="Trebuchet MS"/>
              </a:rPr>
              <a:t>М</a:t>
            </a:r>
            <a:r>
              <a:rPr sz="6550" spc="229" dirty="0">
                <a:solidFill>
                  <a:srgbClr val="5DBA3D"/>
                </a:solidFill>
                <a:latin typeface="Trebuchet MS"/>
                <a:cs typeface="Trebuchet MS"/>
              </a:rPr>
              <a:t>А  </a:t>
            </a:r>
            <a:r>
              <a:rPr sz="6550" spc="170" dirty="0">
                <a:solidFill>
                  <a:srgbClr val="5DBA3D"/>
                </a:solidFill>
                <a:latin typeface="Trebuchet MS"/>
                <a:cs typeface="Trebuchet MS"/>
              </a:rPr>
              <a:t>ОТХОДОВ</a:t>
            </a:r>
            <a:endParaRPr sz="65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815" y="1513906"/>
            <a:ext cx="3876674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3"/>
            <a:ext cx="7774305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Минусы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сжигания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мусора: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Roboto"/>
              <a:cs typeface="Roboto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а)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Ядовитые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выбросы 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при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сжигании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могут вызвать </a:t>
            </a:r>
            <a:r>
              <a:rPr sz="2500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заболевания</a:t>
            </a:r>
            <a:endParaRPr sz="2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б)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0" dirty="0">
                <a:solidFill>
                  <a:srgbClr val="212121"/>
                </a:solidFill>
                <a:latin typeface="Roboto"/>
                <a:cs typeface="Roboto"/>
              </a:rPr>
              <a:t>Загрязняется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5" dirty="0">
                <a:solidFill>
                  <a:srgbClr val="212121"/>
                </a:solidFill>
                <a:latin typeface="Roboto"/>
                <a:cs typeface="Roboto"/>
              </a:rPr>
              <a:t>воздух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вода</a:t>
            </a:r>
            <a:endParaRPr sz="2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д)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Непонятно,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делать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с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опасной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золой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0233" y="552905"/>
            <a:ext cx="142748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95" dirty="0">
                <a:solidFill>
                  <a:srgbClr val="5DBA3D"/>
                </a:solidFill>
              </a:rPr>
              <a:t>2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500" dirty="0">
                <a:solidFill>
                  <a:srgbClr val="5DBA3D"/>
                </a:solidFill>
              </a:rPr>
              <a:t>2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7"/>
            <a:ext cx="8105775" cy="303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Мультик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«Как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мусор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уничтожил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мир».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делать: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Roboto"/>
              <a:cs typeface="Roboto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Возможные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варианты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меньше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покупать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вещей,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покупать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только </a:t>
            </a: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нужное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качественное,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чинить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сломанные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предметы,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выбирать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многоразовые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вещи </a:t>
            </a:r>
            <a:r>
              <a:rPr sz="2500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вместо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одноразовых,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дарить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вещи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другим,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если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не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нужны,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перерабатывать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отходы.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5293" y="552906"/>
            <a:ext cx="141732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95" dirty="0">
                <a:solidFill>
                  <a:srgbClr val="5DBA3D"/>
                </a:solidFill>
              </a:rPr>
              <a:t>2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420" dirty="0">
                <a:solidFill>
                  <a:srgbClr val="5DBA3D"/>
                </a:solidFill>
              </a:rPr>
              <a:t>3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6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8"/>
            <a:ext cx="8130540" cy="303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Что делать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с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отходами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 походе: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Roboto"/>
              <a:cs typeface="Roboto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  <a:tabLst>
                <a:tab pos="4347845" algn="l"/>
              </a:tabLst>
            </a:pP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Очистки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от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еды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закопать,	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пакет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банки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сдать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на </a:t>
            </a:r>
            <a:r>
              <a:rPr sz="2500" spc="-60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переработку,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бумажные </a:t>
            </a:r>
            <a:r>
              <a:rPr sz="2500" spc="-60" dirty="0">
                <a:solidFill>
                  <a:srgbClr val="212121"/>
                </a:solidFill>
                <a:latin typeface="Roboto"/>
                <a:cs typeface="Roboto"/>
              </a:rPr>
              <a:t>салфетки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сжечь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костре,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бумажный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стакан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на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свалку,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потому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это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смесь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бумаги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пластика,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не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перерабатывается.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В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следующий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раз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берите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свою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кружку!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042" y="552906"/>
            <a:ext cx="143002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95" dirty="0">
                <a:solidFill>
                  <a:srgbClr val="5DBA3D"/>
                </a:solidFill>
              </a:rPr>
              <a:t>2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520" dirty="0">
                <a:solidFill>
                  <a:srgbClr val="5DBA3D"/>
                </a:solidFill>
              </a:rPr>
              <a:t>4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6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439" y="2553266"/>
            <a:ext cx="5183505" cy="294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100"/>
              </a:lnSpc>
              <a:spcBef>
                <a:spcPts val="100"/>
              </a:spcBef>
            </a:pPr>
            <a:r>
              <a:rPr sz="4650" spc="1250" dirty="0">
                <a:solidFill>
                  <a:srgbClr val="FFA500"/>
                </a:solidFill>
                <a:latin typeface="Lucida Sans Unicode"/>
                <a:cs typeface="Lucida Sans Unicode"/>
              </a:rPr>
              <a:t>Б</a:t>
            </a:r>
            <a:r>
              <a:rPr sz="4650" spc="1130" dirty="0">
                <a:solidFill>
                  <a:srgbClr val="FFA500"/>
                </a:solidFill>
                <a:latin typeface="Lucida Sans Unicode"/>
                <a:cs typeface="Lucida Sans Unicode"/>
              </a:rPr>
              <a:t>Л</a:t>
            </a:r>
            <a:r>
              <a:rPr sz="4650" spc="1110" dirty="0">
                <a:solidFill>
                  <a:srgbClr val="FFA500"/>
                </a:solidFill>
                <a:latin typeface="Lucida Sans Unicode"/>
                <a:cs typeface="Lucida Sans Unicode"/>
              </a:rPr>
              <a:t>О</a:t>
            </a:r>
            <a:r>
              <a:rPr sz="4650" spc="1365" dirty="0">
                <a:solidFill>
                  <a:srgbClr val="FFA500"/>
                </a:solidFill>
                <a:latin typeface="Lucida Sans Unicode"/>
                <a:cs typeface="Lucida Sans Unicode"/>
              </a:rPr>
              <a:t>К</a:t>
            </a:r>
            <a:r>
              <a:rPr sz="4650" spc="-375" dirty="0">
                <a:solidFill>
                  <a:srgbClr val="FFA500"/>
                </a:solidFill>
                <a:latin typeface="Lucida Sans Unicode"/>
                <a:cs typeface="Lucida Sans Unicode"/>
              </a:rPr>
              <a:t> </a:t>
            </a:r>
            <a:r>
              <a:rPr sz="4650" spc="-165" dirty="0">
                <a:solidFill>
                  <a:srgbClr val="FFA500"/>
                </a:solidFill>
                <a:latin typeface="Lucida Sans Unicode"/>
                <a:cs typeface="Lucida Sans Unicode"/>
              </a:rPr>
              <a:t>1  </a:t>
            </a:r>
            <a:r>
              <a:rPr sz="4650" spc="1325" dirty="0">
                <a:solidFill>
                  <a:srgbClr val="5DBA3D"/>
                </a:solidFill>
                <a:latin typeface="Lucida Sans Unicode"/>
                <a:cs typeface="Lucida Sans Unicode"/>
              </a:rPr>
              <a:t>Р</a:t>
            </a:r>
            <a:r>
              <a:rPr sz="4650" spc="1045" dirty="0">
                <a:solidFill>
                  <a:srgbClr val="5DBA3D"/>
                </a:solidFill>
                <a:latin typeface="Lucida Sans Unicode"/>
                <a:cs typeface="Lucida Sans Unicode"/>
              </a:rPr>
              <a:t>Е</a:t>
            </a:r>
            <a:r>
              <a:rPr sz="4650" spc="969" dirty="0">
                <a:solidFill>
                  <a:srgbClr val="5DBA3D"/>
                </a:solidFill>
                <a:latin typeface="Lucida Sans Unicode"/>
                <a:cs typeface="Lucida Sans Unicode"/>
              </a:rPr>
              <a:t>З</a:t>
            </a:r>
            <a:r>
              <a:rPr sz="4650" spc="915" dirty="0">
                <a:solidFill>
                  <a:srgbClr val="5DBA3D"/>
                </a:solidFill>
                <a:latin typeface="Lucida Sans Unicode"/>
                <a:cs typeface="Lucida Sans Unicode"/>
              </a:rPr>
              <a:t>У</a:t>
            </a:r>
            <a:r>
              <a:rPr sz="4650" spc="1130" dirty="0">
                <a:solidFill>
                  <a:srgbClr val="5DBA3D"/>
                </a:solidFill>
                <a:latin typeface="Lucida Sans Unicode"/>
                <a:cs typeface="Lucida Sans Unicode"/>
              </a:rPr>
              <a:t>Л</a:t>
            </a:r>
            <a:r>
              <a:rPr sz="4650" spc="1250" dirty="0">
                <a:solidFill>
                  <a:srgbClr val="5DBA3D"/>
                </a:solidFill>
                <a:latin typeface="Lucida Sans Unicode"/>
                <a:cs typeface="Lucida Sans Unicode"/>
              </a:rPr>
              <a:t>Ь</a:t>
            </a:r>
            <a:r>
              <a:rPr sz="4650" spc="790" dirty="0">
                <a:solidFill>
                  <a:srgbClr val="5DBA3D"/>
                </a:solidFill>
                <a:latin typeface="Lucida Sans Unicode"/>
                <a:cs typeface="Lucida Sans Unicode"/>
              </a:rPr>
              <a:t>Т</a:t>
            </a:r>
            <a:r>
              <a:rPr sz="4650" spc="1019" dirty="0">
                <a:solidFill>
                  <a:srgbClr val="5DBA3D"/>
                </a:solidFill>
                <a:latin typeface="Lucida Sans Unicode"/>
                <a:cs typeface="Lucida Sans Unicode"/>
              </a:rPr>
              <a:t>А</a:t>
            </a:r>
            <a:r>
              <a:rPr sz="4650" spc="790" dirty="0">
                <a:solidFill>
                  <a:srgbClr val="5DBA3D"/>
                </a:solidFill>
                <a:latin typeface="Lucida Sans Unicode"/>
                <a:cs typeface="Lucida Sans Unicode"/>
              </a:rPr>
              <a:t>Т</a:t>
            </a:r>
            <a:r>
              <a:rPr sz="4650" spc="1175" dirty="0">
                <a:solidFill>
                  <a:srgbClr val="5DBA3D"/>
                </a:solidFill>
                <a:latin typeface="Lucida Sans Unicode"/>
                <a:cs typeface="Lucida Sans Unicode"/>
              </a:rPr>
              <a:t>Ы  </a:t>
            </a:r>
            <a:r>
              <a:rPr sz="4650" spc="1225" dirty="0">
                <a:solidFill>
                  <a:srgbClr val="5DBA3D"/>
                </a:solidFill>
                <a:latin typeface="Lucida Sans Unicode"/>
                <a:cs typeface="Lucida Sans Unicode"/>
              </a:rPr>
              <a:t>КОМАНД</a:t>
            </a:r>
            <a:endParaRPr sz="465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815" y="1513906"/>
            <a:ext cx="3876674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20" y="2423507"/>
            <a:ext cx="5662295" cy="294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100"/>
              </a:lnSpc>
              <a:spcBef>
                <a:spcPts val="100"/>
              </a:spcBef>
            </a:pPr>
            <a:r>
              <a:rPr sz="4650" spc="1250" dirty="0">
                <a:solidFill>
                  <a:srgbClr val="FFA500"/>
                </a:solidFill>
                <a:latin typeface="Lucida Sans Unicode"/>
                <a:cs typeface="Lucida Sans Unicode"/>
              </a:rPr>
              <a:t>Б</a:t>
            </a:r>
            <a:r>
              <a:rPr sz="4650" spc="1130" dirty="0">
                <a:solidFill>
                  <a:srgbClr val="FFA500"/>
                </a:solidFill>
                <a:latin typeface="Lucida Sans Unicode"/>
                <a:cs typeface="Lucida Sans Unicode"/>
              </a:rPr>
              <a:t>Л</a:t>
            </a:r>
            <a:r>
              <a:rPr sz="4650" spc="1110" dirty="0">
                <a:solidFill>
                  <a:srgbClr val="FFA500"/>
                </a:solidFill>
                <a:latin typeface="Lucida Sans Unicode"/>
                <a:cs typeface="Lucida Sans Unicode"/>
              </a:rPr>
              <a:t>О</a:t>
            </a:r>
            <a:r>
              <a:rPr sz="4650" spc="1365" dirty="0">
                <a:solidFill>
                  <a:srgbClr val="FFA500"/>
                </a:solidFill>
                <a:latin typeface="Lucida Sans Unicode"/>
                <a:cs typeface="Lucida Sans Unicode"/>
              </a:rPr>
              <a:t>К</a:t>
            </a:r>
            <a:r>
              <a:rPr sz="4650" spc="-375" dirty="0">
                <a:solidFill>
                  <a:srgbClr val="FFA500"/>
                </a:solidFill>
                <a:latin typeface="Lucida Sans Unicode"/>
                <a:cs typeface="Lucida Sans Unicode"/>
              </a:rPr>
              <a:t> </a:t>
            </a:r>
            <a:r>
              <a:rPr sz="4650" spc="365" dirty="0">
                <a:solidFill>
                  <a:srgbClr val="FFA500"/>
                </a:solidFill>
                <a:latin typeface="Lucida Sans Unicode"/>
                <a:cs typeface="Lucida Sans Unicode"/>
              </a:rPr>
              <a:t>3  </a:t>
            </a:r>
            <a:r>
              <a:rPr sz="4650" spc="975" dirty="0">
                <a:solidFill>
                  <a:srgbClr val="5DBA3D"/>
                </a:solidFill>
                <a:latin typeface="Lucida Sans Unicode"/>
                <a:cs typeface="Lucida Sans Unicode"/>
              </a:rPr>
              <a:t>П</a:t>
            </a:r>
            <a:r>
              <a:rPr sz="4650" spc="1045" dirty="0">
                <a:solidFill>
                  <a:srgbClr val="5DBA3D"/>
                </a:solidFill>
                <a:latin typeface="Lucida Sans Unicode"/>
                <a:cs typeface="Lucida Sans Unicode"/>
              </a:rPr>
              <a:t>Е</a:t>
            </a:r>
            <a:r>
              <a:rPr sz="4650" spc="1325" dirty="0">
                <a:solidFill>
                  <a:srgbClr val="5DBA3D"/>
                </a:solidFill>
                <a:latin typeface="Lucida Sans Unicode"/>
                <a:cs typeface="Lucida Sans Unicode"/>
              </a:rPr>
              <a:t>Р</a:t>
            </a:r>
            <a:r>
              <a:rPr sz="4650" spc="1045" dirty="0">
                <a:solidFill>
                  <a:srgbClr val="5DBA3D"/>
                </a:solidFill>
                <a:latin typeface="Lucida Sans Unicode"/>
                <a:cs typeface="Lucida Sans Unicode"/>
              </a:rPr>
              <a:t>Е</a:t>
            </a:r>
            <a:r>
              <a:rPr sz="4650" spc="1325" dirty="0">
                <a:solidFill>
                  <a:srgbClr val="5DBA3D"/>
                </a:solidFill>
                <a:latin typeface="Lucida Sans Unicode"/>
                <a:cs typeface="Lucida Sans Unicode"/>
              </a:rPr>
              <a:t>Р</a:t>
            </a:r>
            <a:r>
              <a:rPr sz="4650" spc="1019" dirty="0">
                <a:solidFill>
                  <a:srgbClr val="5DBA3D"/>
                </a:solidFill>
                <a:latin typeface="Lucida Sans Unicode"/>
                <a:cs typeface="Lucida Sans Unicode"/>
              </a:rPr>
              <a:t>А</a:t>
            </a:r>
            <a:r>
              <a:rPr sz="4650" spc="1250" dirty="0">
                <a:solidFill>
                  <a:srgbClr val="5DBA3D"/>
                </a:solidFill>
                <a:latin typeface="Lucida Sans Unicode"/>
                <a:cs typeface="Lucida Sans Unicode"/>
              </a:rPr>
              <a:t>Б</a:t>
            </a:r>
            <a:r>
              <a:rPr sz="4650" spc="1110" dirty="0">
                <a:solidFill>
                  <a:srgbClr val="5DBA3D"/>
                </a:solidFill>
                <a:latin typeface="Lucida Sans Unicode"/>
                <a:cs typeface="Lucida Sans Unicode"/>
              </a:rPr>
              <a:t>О</a:t>
            </a:r>
            <a:r>
              <a:rPr sz="4650" spc="790" dirty="0">
                <a:solidFill>
                  <a:srgbClr val="5DBA3D"/>
                </a:solidFill>
                <a:latin typeface="Lucida Sans Unicode"/>
                <a:cs typeface="Lucida Sans Unicode"/>
              </a:rPr>
              <a:t>Т</a:t>
            </a:r>
            <a:r>
              <a:rPr sz="4650" spc="1360" dirty="0">
                <a:solidFill>
                  <a:srgbClr val="5DBA3D"/>
                </a:solidFill>
                <a:latin typeface="Lucida Sans Unicode"/>
                <a:cs typeface="Lucida Sans Unicode"/>
              </a:rPr>
              <a:t>К</a:t>
            </a:r>
            <a:r>
              <a:rPr sz="4650" spc="655" dirty="0">
                <a:solidFill>
                  <a:srgbClr val="5DBA3D"/>
                </a:solidFill>
                <a:latin typeface="Lucida Sans Unicode"/>
                <a:cs typeface="Lucida Sans Unicode"/>
              </a:rPr>
              <a:t>А  </a:t>
            </a:r>
            <a:r>
              <a:rPr sz="4650" spc="1360" dirty="0">
                <a:solidFill>
                  <a:srgbClr val="5DBA3D"/>
                </a:solidFill>
                <a:latin typeface="Lucida Sans Unicode"/>
                <a:cs typeface="Lucida Sans Unicode"/>
              </a:rPr>
              <a:t>К</a:t>
            </a:r>
            <a:r>
              <a:rPr sz="4650" spc="1019" dirty="0">
                <a:solidFill>
                  <a:srgbClr val="5DBA3D"/>
                </a:solidFill>
                <a:latin typeface="Lucida Sans Unicode"/>
                <a:cs typeface="Lucida Sans Unicode"/>
              </a:rPr>
              <a:t>А</a:t>
            </a:r>
            <a:r>
              <a:rPr sz="4650" spc="1365" dirty="0">
                <a:solidFill>
                  <a:srgbClr val="5DBA3D"/>
                </a:solidFill>
                <a:latin typeface="Lucida Sans Unicode"/>
                <a:cs typeface="Lucida Sans Unicode"/>
              </a:rPr>
              <a:t>К</a:t>
            </a:r>
            <a:r>
              <a:rPr sz="4650" spc="-375" dirty="0">
                <a:solidFill>
                  <a:srgbClr val="5DBA3D"/>
                </a:solidFill>
                <a:latin typeface="Lucida Sans Unicode"/>
                <a:cs typeface="Lucida Sans Unicode"/>
              </a:rPr>
              <a:t> </a:t>
            </a:r>
            <a:r>
              <a:rPr sz="4650" spc="1325" dirty="0">
                <a:solidFill>
                  <a:srgbClr val="5DBA3D"/>
                </a:solidFill>
                <a:latin typeface="Lucida Sans Unicode"/>
                <a:cs typeface="Lucida Sans Unicode"/>
              </a:rPr>
              <a:t>Р</a:t>
            </a:r>
            <a:r>
              <a:rPr sz="4650" spc="1045" dirty="0">
                <a:solidFill>
                  <a:srgbClr val="5DBA3D"/>
                </a:solidFill>
                <a:latin typeface="Lucida Sans Unicode"/>
                <a:cs typeface="Lucida Sans Unicode"/>
              </a:rPr>
              <a:t>Е</a:t>
            </a:r>
            <a:r>
              <a:rPr sz="4650" spc="1670" dirty="0">
                <a:solidFill>
                  <a:srgbClr val="5DBA3D"/>
                </a:solidFill>
                <a:latin typeface="Lucida Sans Unicode"/>
                <a:cs typeface="Lucida Sans Unicode"/>
              </a:rPr>
              <a:t>Ш</a:t>
            </a:r>
            <a:r>
              <a:rPr sz="4650" spc="1045" dirty="0">
                <a:solidFill>
                  <a:srgbClr val="5DBA3D"/>
                </a:solidFill>
                <a:latin typeface="Lucida Sans Unicode"/>
                <a:cs typeface="Lucida Sans Unicode"/>
              </a:rPr>
              <a:t>Е</a:t>
            </a:r>
            <a:r>
              <a:rPr sz="4650" spc="975" dirty="0">
                <a:solidFill>
                  <a:srgbClr val="5DBA3D"/>
                </a:solidFill>
                <a:latin typeface="Lucida Sans Unicode"/>
                <a:cs typeface="Lucida Sans Unicode"/>
              </a:rPr>
              <a:t>Н</a:t>
            </a:r>
            <a:r>
              <a:rPr sz="4650" spc="1060" dirty="0">
                <a:solidFill>
                  <a:srgbClr val="5DBA3D"/>
                </a:solidFill>
                <a:latin typeface="Lucida Sans Unicode"/>
                <a:cs typeface="Lucida Sans Unicode"/>
              </a:rPr>
              <a:t>И</a:t>
            </a:r>
            <a:r>
              <a:rPr sz="4650" spc="1050" dirty="0">
                <a:solidFill>
                  <a:srgbClr val="5DBA3D"/>
                </a:solidFill>
                <a:latin typeface="Lucida Sans Unicode"/>
                <a:cs typeface="Lucida Sans Unicode"/>
              </a:rPr>
              <a:t>Е</a:t>
            </a:r>
            <a:endParaRPr sz="465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555" y="1270609"/>
            <a:ext cx="3876675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48"/>
            <a:ext cx="823912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Сколько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отходов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сейчас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перерабатывается в России?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Ответ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укажите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процентах.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7262" y="552905"/>
            <a:ext cx="133350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  <a:latin typeface="Lucida Sans Unicode"/>
                <a:cs typeface="Lucida Sans Unicode"/>
              </a:rPr>
              <a:t>Б</a:t>
            </a:r>
            <a:r>
              <a:rPr sz="3350" spc="415" dirty="0">
                <a:solidFill>
                  <a:srgbClr val="5DBA3D"/>
                </a:solidFill>
                <a:latin typeface="Lucida Sans Unicode"/>
                <a:cs typeface="Lucida Sans Unicode"/>
              </a:rPr>
              <a:t>3</a:t>
            </a:r>
            <a:r>
              <a:rPr sz="3350" spc="985" dirty="0">
                <a:solidFill>
                  <a:srgbClr val="5DBA3D"/>
                </a:solidFill>
                <a:latin typeface="Lucida Sans Unicode"/>
                <a:cs typeface="Lucida Sans Unicode"/>
              </a:rPr>
              <a:t>В</a:t>
            </a:r>
            <a:r>
              <a:rPr sz="3350" spc="-160" dirty="0">
                <a:solidFill>
                  <a:srgbClr val="5DBA3D"/>
                </a:solidFill>
                <a:latin typeface="Lucida Sans Unicode"/>
                <a:cs typeface="Lucida Sans Unicode"/>
              </a:rPr>
              <a:t>1</a:t>
            </a:r>
            <a:endParaRPr sz="335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48"/>
            <a:ext cx="799592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Перед вами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картинки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с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разными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видами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отходов.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Вычеркните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бланке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слова,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обозначающие </a:t>
            </a:r>
            <a:r>
              <a:rPr sz="2500" b="1" spc="-30" dirty="0">
                <a:solidFill>
                  <a:srgbClr val="212121"/>
                </a:solidFill>
                <a:latin typeface="Roboto"/>
                <a:cs typeface="Roboto"/>
              </a:rPr>
              <a:t>отходы,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которые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России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20" dirty="0">
                <a:solidFill>
                  <a:srgbClr val="212121"/>
                </a:solidFill>
                <a:latin typeface="Roboto"/>
                <a:cs typeface="Roboto"/>
              </a:rPr>
              <a:t>не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перерабатывают.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5293" y="552905"/>
            <a:ext cx="141732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  <a:latin typeface="Lucida Sans Unicode"/>
                <a:cs typeface="Lucida Sans Unicode"/>
              </a:rPr>
              <a:t>Б</a:t>
            </a:r>
            <a:r>
              <a:rPr sz="3350" spc="415" dirty="0">
                <a:solidFill>
                  <a:srgbClr val="5DBA3D"/>
                </a:solidFill>
                <a:latin typeface="Lucida Sans Unicode"/>
                <a:cs typeface="Lucida Sans Unicode"/>
              </a:rPr>
              <a:t>3</a:t>
            </a:r>
            <a:r>
              <a:rPr sz="3350" spc="985" dirty="0">
                <a:solidFill>
                  <a:srgbClr val="5DBA3D"/>
                </a:solidFill>
                <a:latin typeface="Lucida Sans Unicode"/>
                <a:cs typeface="Lucida Sans Unicode"/>
              </a:rPr>
              <a:t>В</a:t>
            </a:r>
            <a:r>
              <a:rPr sz="3350" spc="500" dirty="0">
                <a:solidFill>
                  <a:srgbClr val="5DBA3D"/>
                </a:solidFill>
                <a:latin typeface="Lucida Sans Unicode"/>
                <a:cs typeface="Lucida Sans Unicode"/>
              </a:rPr>
              <a:t>2</a:t>
            </a:r>
            <a:endParaRPr sz="335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0868" y="2999764"/>
            <a:ext cx="2715260" cy="3771900"/>
            <a:chOff x="180868" y="2999764"/>
            <a:chExt cx="2715260" cy="3771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2595" y="3153397"/>
              <a:ext cx="1533525" cy="3514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868" y="2999764"/>
              <a:ext cx="1304924" cy="377189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010654" y="3297304"/>
            <a:ext cx="6409690" cy="3432175"/>
            <a:chOff x="3010654" y="3297304"/>
            <a:chExt cx="6409690" cy="34321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5716" y="5012447"/>
              <a:ext cx="1714499" cy="17144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9520" y="5157695"/>
              <a:ext cx="1571624" cy="15716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0608" y="3297304"/>
              <a:ext cx="1647824" cy="3428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0654" y="3320233"/>
              <a:ext cx="1676399" cy="31813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9411" y="3297304"/>
              <a:ext cx="1571624" cy="15716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2597" y="3320233"/>
              <a:ext cx="1238249" cy="169544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15" name="Рисунок 14" descr="Чайк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6"/>
            <a:ext cx="5956300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НЕ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делают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5" dirty="0">
                <a:solidFill>
                  <a:srgbClr val="212121"/>
                </a:solidFill>
                <a:latin typeface="Roboto"/>
                <a:cs typeface="Roboto"/>
              </a:rPr>
              <a:t>из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покрышек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России?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Roboto"/>
              <a:cs typeface="Roboto"/>
            </a:endParaRPr>
          </a:p>
          <a:p>
            <a:pPr marL="12700" marR="557530">
              <a:lnSpc>
                <a:spcPct val="114999"/>
              </a:lnSpc>
              <a:spcBef>
                <a:spcPts val="5"/>
              </a:spcBef>
            </a:pP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а)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Покрытия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для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детских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площадок </a:t>
            </a:r>
            <a:r>
              <a:rPr sz="2500" spc="-60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б)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Подошву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для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обуви</a:t>
            </a:r>
            <a:endParaRPr sz="2500">
              <a:latin typeface="Roboto"/>
              <a:cs typeface="Roboto"/>
            </a:endParaRPr>
          </a:p>
          <a:p>
            <a:pPr marL="12700" marR="2705100">
              <a:lnSpc>
                <a:spcPct val="114999"/>
              </a:lnSpc>
            </a:pP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в)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Добавку 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в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асфальт </a:t>
            </a:r>
            <a:r>
              <a:rPr sz="2500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г)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Резиновые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сапоги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3116" y="555733"/>
            <a:ext cx="140716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15" dirty="0">
                <a:solidFill>
                  <a:srgbClr val="5DBA3D"/>
                </a:solidFill>
              </a:rPr>
              <a:t>3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420" dirty="0">
                <a:solidFill>
                  <a:srgbClr val="5DBA3D"/>
                </a:solidFill>
              </a:rPr>
              <a:t>3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21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3"/>
            <a:ext cx="7442200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5" dirty="0">
                <a:solidFill>
                  <a:srgbClr val="212121"/>
                </a:solidFill>
                <a:latin typeface="Roboto"/>
                <a:cs typeface="Roboto"/>
              </a:rPr>
              <a:t>можно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сделать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5" dirty="0">
                <a:solidFill>
                  <a:srgbClr val="212121"/>
                </a:solidFill>
                <a:latin typeface="Roboto"/>
                <a:cs typeface="Roboto"/>
              </a:rPr>
              <a:t>из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700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алюминиевых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банок?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а)</a:t>
            </a:r>
            <a:r>
              <a:rPr sz="2500" spc="-8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Самолёт</a:t>
            </a:r>
            <a:endParaRPr sz="2500">
              <a:latin typeface="Roboto"/>
              <a:cs typeface="Roboto"/>
            </a:endParaRPr>
          </a:p>
          <a:p>
            <a:pPr marL="12700" marR="3874770">
              <a:lnSpc>
                <a:spcPct val="114999"/>
              </a:lnSpc>
            </a:pP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б)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Взрослый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велосипед </a:t>
            </a:r>
            <a:r>
              <a:rPr sz="2500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в)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Самокат</a:t>
            </a:r>
            <a:endParaRPr sz="2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г)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Машину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4102" y="552905"/>
            <a:ext cx="141986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15" dirty="0">
                <a:solidFill>
                  <a:srgbClr val="5DBA3D"/>
                </a:solidFill>
              </a:rPr>
              <a:t>3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520" dirty="0">
                <a:solidFill>
                  <a:srgbClr val="5DBA3D"/>
                </a:solidFill>
              </a:rPr>
              <a:t>4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45"/>
            <a:ext cx="770255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Посмотрите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видео,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где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5" dirty="0">
                <a:solidFill>
                  <a:srgbClr val="212121"/>
                </a:solidFill>
                <a:latin typeface="Roboto"/>
                <a:cs typeface="Roboto"/>
              </a:rPr>
              <a:t>из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переработанных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пластиковых бутылок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делают </a:t>
            </a:r>
            <a:r>
              <a:rPr sz="2500" b="1" spc="35" dirty="0">
                <a:solidFill>
                  <a:srgbClr val="212121"/>
                </a:solidFill>
                <a:latin typeface="Roboto"/>
                <a:cs typeface="Roboto"/>
              </a:rPr>
              <a:t>ЭТО.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Что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получится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результате?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5413" y="552905"/>
            <a:ext cx="139700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  <a:latin typeface="Lucida Sans Unicode"/>
                <a:cs typeface="Lucida Sans Unicode"/>
              </a:rPr>
              <a:t>Б</a:t>
            </a:r>
            <a:r>
              <a:rPr sz="3350" spc="415" dirty="0">
                <a:solidFill>
                  <a:srgbClr val="5DBA3D"/>
                </a:solidFill>
                <a:latin typeface="Lucida Sans Unicode"/>
                <a:cs typeface="Lucida Sans Unicode"/>
              </a:rPr>
              <a:t>3</a:t>
            </a:r>
            <a:r>
              <a:rPr sz="3350" spc="985" dirty="0">
                <a:solidFill>
                  <a:srgbClr val="5DBA3D"/>
                </a:solidFill>
                <a:latin typeface="Lucida Sans Unicode"/>
                <a:cs typeface="Lucida Sans Unicode"/>
              </a:rPr>
              <a:t>В</a:t>
            </a:r>
            <a:r>
              <a:rPr sz="3350" spc="340" dirty="0">
                <a:solidFill>
                  <a:srgbClr val="5DBA3D"/>
                </a:solidFill>
                <a:latin typeface="Lucida Sans Unicode"/>
                <a:cs typeface="Lucida Sans Unicode"/>
              </a:rPr>
              <a:t>5</a:t>
            </a:r>
            <a:endParaRPr sz="335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6" name="Рисунок 5" descr="Чай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  <p:pic>
        <p:nvPicPr>
          <p:cNvPr id="7" name="Викторина Б3В5_Виде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352800" y="3962400"/>
            <a:ext cx="3093650" cy="220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50"/>
            <a:ext cx="7338059" cy="353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Какой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размер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свалок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 России, </a:t>
            </a:r>
            <a:r>
              <a:rPr sz="2500" b="1" spc="15" dirty="0">
                <a:solidFill>
                  <a:srgbClr val="212121"/>
                </a:solidFill>
                <a:latin typeface="Roboto"/>
                <a:cs typeface="Roboto"/>
              </a:rPr>
              <a:t>если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сложить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их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вместе?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Сопоставьте общий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размер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свалок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с </a:t>
            </a:r>
            <a:r>
              <a:rPr sz="2500" b="1" spc="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площадью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одной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5" dirty="0">
                <a:solidFill>
                  <a:srgbClr val="212121"/>
                </a:solidFill>
                <a:latin typeface="Roboto"/>
                <a:cs typeface="Roboto"/>
              </a:rPr>
              <a:t>из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стран/островов: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а)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Кипр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9,2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тыс.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кв.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км</a:t>
            </a:r>
            <a:endParaRPr sz="2500">
              <a:latin typeface="Roboto"/>
              <a:cs typeface="Roboto"/>
            </a:endParaRPr>
          </a:p>
          <a:p>
            <a:pPr marL="12700" marR="3056255">
              <a:lnSpc>
                <a:spcPct val="114999"/>
              </a:lnSpc>
            </a:pP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б)</a:t>
            </a:r>
            <a:r>
              <a:rPr sz="2500" spc="13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Швеция</a:t>
            </a:r>
            <a:r>
              <a:rPr sz="2500" spc="13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450</a:t>
            </a:r>
            <a:r>
              <a:rPr sz="2500" spc="13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тыс.</a:t>
            </a:r>
            <a:r>
              <a:rPr sz="2500" spc="13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кв.</a:t>
            </a:r>
            <a:r>
              <a:rPr sz="2500" spc="13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км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в)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Швейцария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41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тыс.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кв.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км </a:t>
            </a:r>
            <a:r>
              <a:rPr sz="2500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г)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Австралия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7,7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млн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кв.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км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44023" y="377656"/>
            <a:ext cx="1259840" cy="751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750" spc="170" dirty="0">
                <a:solidFill>
                  <a:srgbClr val="5DBA3D"/>
                </a:solidFill>
                <a:latin typeface="Trebuchet MS"/>
                <a:cs typeface="Trebuchet MS"/>
              </a:rPr>
              <a:t>Б</a:t>
            </a:r>
            <a:r>
              <a:rPr sz="4750" spc="-540" dirty="0">
                <a:solidFill>
                  <a:srgbClr val="5DBA3D"/>
                </a:solidFill>
                <a:latin typeface="Trebuchet MS"/>
                <a:cs typeface="Trebuchet MS"/>
              </a:rPr>
              <a:t>1</a:t>
            </a:r>
            <a:r>
              <a:rPr sz="4750" spc="215" dirty="0">
                <a:solidFill>
                  <a:srgbClr val="5DBA3D"/>
                </a:solidFill>
                <a:latin typeface="Trebuchet MS"/>
                <a:cs typeface="Trebuchet MS"/>
              </a:rPr>
              <a:t>В</a:t>
            </a:r>
            <a:r>
              <a:rPr sz="4750" spc="-535" dirty="0">
                <a:solidFill>
                  <a:srgbClr val="5DBA3D"/>
                </a:solidFill>
                <a:latin typeface="Trebuchet MS"/>
                <a:cs typeface="Trebuchet MS"/>
              </a:rPr>
              <a:t>1</a:t>
            </a:r>
            <a:endParaRPr sz="47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6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45"/>
            <a:ext cx="804672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Большинство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предметов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имеет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35" dirty="0">
                <a:solidFill>
                  <a:srgbClr val="212121"/>
                </a:solidFill>
                <a:latin typeface="Roboto"/>
                <a:cs typeface="Roboto"/>
              </a:rPr>
              <a:t>коды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переработки,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они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подсказывают,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как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30" dirty="0">
                <a:solidFill>
                  <a:srgbClr val="212121"/>
                </a:solidFill>
                <a:latin typeface="Roboto"/>
                <a:cs typeface="Roboto"/>
              </a:rPr>
              <a:t>разделять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сырье.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бланке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у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названия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материала нарисуйте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верную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маркировку.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1572" y="552905"/>
            <a:ext cx="142494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  <a:latin typeface="Lucida Sans Unicode"/>
                <a:cs typeface="Lucida Sans Unicode"/>
              </a:rPr>
              <a:t>Б</a:t>
            </a:r>
            <a:r>
              <a:rPr sz="3350" spc="415" dirty="0">
                <a:solidFill>
                  <a:srgbClr val="5DBA3D"/>
                </a:solidFill>
                <a:latin typeface="Lucida Sans Unicode"/>
                <a:cs typeface="Lucida Sans Unicode"/>
              </a:rPr>
              <a:t>3</a:t>
            </a:r>
            <a:r>
              <a:rPr sz="3350" spc="985" dirty="0">
                <a:solidFill>
                  <a:srgbClr val="5DBA3D"/>
                </a:solidFill>
                <a:latin typeface="Lucida Sans Unicode"/>
                <a:cs typeface="Lucida Sans Unicode"/>
              </a:rPr>
              <a:t>В</a:t>
            </a:r>
            <a:r>
              <a:rPr sz="3350" spc="560" dirty="0">
                <a:solidFill>
                  <a:srgbClr val="5DBA3D"/>
                </a:solidFill>
                <a:latin typeface="Lucida Sans Unicode"/>
                <a:cs typeface="Lucida Sans Unicode"/>
              </a:rPr>
              <a:t>6</a:t>
            </a:r>
            <a:endParaRPr sz="335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20" y="3657600"/>
            <a:ext cx="8531225" cy="2711450"/>
            <a:chOff x="731520" y="3657600"/>
            <a:chExt cx="8531225" cy="27114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5189" y="3701581"/>
              <a:ext cx="2476499" cy="2476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" y="3701581"/>
              <a:ext cx="2133599" cy="2666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6921" y="3657600"/>
              <a:ext cx="2228850" cy="2600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2177" y="3657600"/>
              <a:ext cx="2600324" cy="260032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10" name="Рисунок 9" descr="Чай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638" y="2029391"/>
            <a:ext cx="3266440" cy="294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100"/>
              </a:lnSpc>
              <a:spcBef>
                <a:spcPts val="100"/>
              </a:spcBef>
            </a:pPr>
            <a:r>
              <a:rPr sz="4650" spc="1250" dirty="0">
                <a:solidFill>
                  <a:srgbClr val="FFA500"/>
                </a:solidFill>
              </a:rPr>
              <a:t>Б</a:t>
            </a:r>
            <a:r>
              <a:rPr sz="4650" spc="1130" dirty="0">
                <a:solidFill>
                  <a:srgbClr val="FFA500"/>
                </a:solidFill>
              </a:rPr>
              <a:t>Л</a:t>
            </a:r>
            <a:r>
              <a:rPr sz="4650" spc="1110" dirty="0">
                <a:solidFill>
                  <a:srgbClr val="FFA500"/>
                </a:solidFill>
              </a:rPr>
              <a:t>О</a:t>
            </a:r>
            <a:r>
              <a:rPr sz="4650" spc="1365" dirty="0">
                <a:solidFill>
                  <a:srgbClr val="FFA500"/>
                </a:solidFill>
              </a:rPr>
              <a:t>К</a:t>
            </a:r>
            <a:r>
              <a:rPr sz="4650" spc="-375" dirty="0">
                <a:solidFill>
                  <a:srgbClr val="FFA500"/>
                </a:solidFill>
              </a:rPr>
              <a:t> </a:t>
            </a:r>
            <a:r>
              <a:rPr sz="4650" spc="365" dirty="0">
                <a:solidFill>
                  <a:srgbClr val="FFA500"/>
                </a:solidFill>
              </a:rPr>
              <a:t>3  </a:t>
            </a:r>
            <a:r>
              <a:rPr sz="4650" spc="1285" dirty="0">
                <a:solidFill>
                  <a:srgbClr val="5DBA3D"/>
                </a:solidFill>
              </a:rPr>
              <a:t>ВЕРНЫЕ </a:t>
            </a:r>
            <a:r>
              <a:rPr sz="4650" spc="-1460" dirty="0">
                <a:solidFill>
                  <a:srgbClr val="5DBA3D"/>
                </a:solidFill>
              </a:rPr>
              <a:t> </a:t>
            </a:r>
            <a:r>
              <a:rPr sz="4650" spc="1110" dirty="0">
                <a:solidFill>
                  <a:srgbClr val="5DBA3D"/>
                </a:solidFill>
              </a:rPr>
              <a:t>О</a:t>
            </a:r>
            <a:r>
              <a:rPr sz="4650" spc="790" dirty="0">
                <a:solidFill>
                  <a:srgbClr val="5DBA3D"/>
                </a:solidFill>
              </a:rPr>
              <a:t>Т</a:t>
            </a:r>
            <a:r>
              <a:rPr sz="4650" spc="1335" dirty="0">
                <a:solidFill>
                  <a:srgbClr val="5DBA3D"/>
                </a:solidFill>
              </a:rPr>
              <a:t>В</a:t>
            </a:r>
            <a:r>
              <a:rPr sz="4650" spc="1045" dirty="0">
                <a:solidFill>
                  <a:srgbClr val="5DBA3D"/>
                </a:solidFill>
              </a:rPr>
              <a:t>Е</a:t>
            </a:r>
            <a:r>
              <a:rPr sz="4650" spc="790" dirty="0">
                <a:solidFill>
                  <a:srgbClr val="5DBA3D"/>
                </a:solidFill>
              </a:rPr>
              <a:t>Т</a:t>
            </a:r>
            <a:r>
              <a:rPr sz="4650" spc="1980" dirty="0">
                <a:solidFill>
                  <a:srgbClr val="5DBA3D"/>
                </a:solidFill>
              </a:rPr>
              <a:t>Ы</a:t>
            </a:r>
            <a:endParaRPr sz="46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815" y="1513906"/>
            <a:ext cx="3876674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8"/>
            <a:ext cx="8170545" cy="172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Сколько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отходов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сейчас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перерабатывается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России: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Roboto"/>
              <a:cs typeface="Roboto"/>
            </a:endParaRPr>
          </a:p>
          <a:p>
            <a:pPr marL="12700" marR="260985">
              <a:lnSpc>
                <a:spcPct val="114999"/>
              </a:lnSpc>
              <a:spcBef>
                <a:spcPts val="5"/>
              </a:spcBef>
            </a:pP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Всего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95" dirty="0">
                <a:solidFill>
                  <a:srgbClr val="212121"/>
                </a:solidFill>
                <a:latin typeface="Roboto"/>
                <a:cs typeface="Roboto"/>
              </a:rPr>
              <a:t>3-5%.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Это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очень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мало.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5" dirty="0">
                <a:solidFill>
                  <a:srgbClr val="212121"/>
                </a:solidFill>
                <a:latin typeface="Roboto"/>
                <a:cs typeface="Roboto"/>
              </a:rPr>
              <a:t>Можно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0" dirty="0">
                <a:solidFill>
                  <a:srgbClr val="212121"/>
                </a:solidFill>
                <a:latin typeface="Roboto"/>
                <a:cs typeface="Roboto"/>
              </a:rPr>
              <a:t>50-80%.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Давайте </a:t>
            </a:r>
            <a:r>
              <a:rPr sz="2500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сортировать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сдавать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отходы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на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переработку!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7262" y="552906"/>
            <a:ext cx="133350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15" dirty="0">
                <a:solidFill>
                  <a:srgbClr val="5DBA3D"/>
                </a:solidFill>
              </a:rPr>
              <a:t>3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-160" dirty="0">
                <a:solidFill>
                  <a:srgbClr val="5DBA3D"/>
                </a:solidFill>
              </a:rPr>
              <a:t>1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6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8"/>
            <a:ext cx="53657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России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пока </a:t>
            </a:r>
            <a:r>
              <a:rPr sz="2500" b="1" spc="20" dirty="0">
                <a:solidFill>
                  <a:srgbClr val="212121"/>
                </a:solidFill>
                <a:latin typeface="Roboto"/>
                <a:cs typeface="Roboto"/>
              </a:rPr>
              <a:t>не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перерабатывают: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5293" y="552905"/>
            <a:ext cx="141732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  <a:latin typeface="Lucida Sans Unicode"/>
                <a:cs typeface="Lucida Sans Unicode"/>
              </a:rPr>
              <a:t>Б</a:t>
            </a:r>
            <a:r>
              <a:rPr sz="3350" spc="415" dirty="0">
                <a:solidFill>
                  <a:srgbClr val="5DBA3D"/>
                </a:solidFill>
                <a:latin typeface="Lucida Sans Unicode"/>
                <a:cs typeface="Lucida Sans Unicode"/>
              </a:rPr>
              <a:t>3</a:t>
            </a:r>
            <a:r>
              <a:rPr sz="3350" spc="985" dirty="0">
                <a:solidFill>
                  <a:srgbClr val="5DBA3D"/>
                </a:solidFill>
                <a:latin typeface="Lucida Sans Unicode"/>
                <a:cs typeface="Lucida Sans Unicode"/>
              </a:rPr>
              <a:t>В</a:t>
            </a:r>
            <a:r>
              <a:rPr sz="3350" spc="500" dirty="0">
                <a:solidFill>
                  <a:srgbClr val="5DBA3D"/>
                </a:solidFill>
                <a:latin typeface="Lucida Sans Unicode"/>
                <a:cs typeface="Lucida Sans Unicode"/>
              </a:rPr>
              <a:t>2</a:t>
            </a:r>
            <a:endParaRPr sz="335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0714" y="3114521"/>
            <a:ext cx="2647949" cy="2647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3388" y="2939772"/>
            <a:ext cx="2819399" cy="2819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537" y="2601680"/>
            <a:ext cx="2695574" cy="36766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246" y="335016"/>
            <a:ext cx="895349" cy="895349"/>
          </a:xfrm>
          <a:prstGeom prst="rect">
            <a:avLst/>
          </a:prstGeom>
        </p:spPr>
      </p:pic>
      <p:pic>
        <p:nvPicPr>
          <p:cNvPr id="8" name="Рисунок 7" descr="Чай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9"/>
            <a:ext cx="588772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НЕ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делают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5" dirty="0">
                <a:solidFill>
                  <a:srgbClr val="212121"/>
                </a:solidFill>
                <a:latin typeface="Roboto"/>
                <a:cs typeface="Roboto"/>
              </a:rPr>
              <a:t>из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покрышек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России: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г)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Резиновые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сапоги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0353" y="552906"/>
            <a:ext cx="140716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15" dirty="0">
                <a:solidFill>
                  <a:srgbClr val="5DBA3D"/>
                </a:solidFill>
              </a:rPr>
              <a:t>3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420" dirty="0">
                <a:solidFill>
                  <a:srgbClr val="5DBA3D"/>
                </a:solidFill>
              </a:rPr>
              <a:t>3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6"/>
            <a:ext cx="737362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5" dirty="0">
                <a:solidFill>
                  <a:srgbClr val="212121"/>
                </a:solidFill>
                <a:latin typeface="Roboto"/>
                <a:cs typeface="Roboto"/>
              </a:rPr>
              <a:t>можно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сделать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5" dirty="0">
                <a:solidFill>
                  <a:srgbClr val="212121"/>
                </a:solidFill>
                <a:latin typeface="Roboto"/>
                <a:cs typeface="Roboto"/>
              </a:rPr>
              <a:t>из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700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алюминиевых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банок: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б)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Взрослый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велосипед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4102" y="552905"/>
            <a:ext cx="141986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15" dirty="0">
                <a:solidFill>
                  <a:srgbClr val="5DBA3D"/>
                </a:solidFill>
              </a:rPr>
              <a:t>3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520" dirty="0">
                <a:solidFill>
                  <a:srgbClr val="5DBA3D"/>
                </a:solidFill>
              </a:rPr>
              <a:t>4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48"/>
            <a:ext cx="7776209" cy="309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61745">
              <a:lnSpc>
                <a:spcPct val="114999"/>
              </a:lnSpc>
              <a:spcBef>
                <a:spcPts val="100"/>
              </a:spcBef>
            </a:pP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На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видео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5" dirty="0">
                <a:solidFill>
                  <a:srgbClr val="212121"/>
                </a:solidFill>
                <a:latin typeface="Roboto"/>
                <a:cs typeface="Roboto"/>
              </a:rPr>
              <a:t>из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переработанных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пластиковых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бутылок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делают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35" dirty="0">
                <a:solidFill>
                  <a:srgbClr val="212121"/>
                </a:solidFill>
                <a:latin typeface="Roboto"/>
                <a:cs typeface="Roboto"/>
              </a:rPr>
              <a:t>ЭТО.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Roboto"/>
              <a:cs typeface="Roboto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ЭТО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 </a:t>
            </a:r>
            <a:r>
              <a:rPr sz="2500" spc="-65" dirty="0">
                <a:solidFill>
                  <a:srgbClr val="212121"/>
                </a:solidFill>
                <a:latin typeface="Roboto"/>
                <a:cs typeface="Roboto"/>
              </a:rPr>
              <a:t>футболка,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ткань.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На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одну </a:t>
            </a:r>
            <a:r>
              <a:rPr sz="2500" spc="-80" dirty="0">
                <a:solidFill>
                  <a:srgbClr val="212121"/>
                </a:solidFill>
                <a:latin typeface="Roboto"/>
                <a:cs typeface="Roboto"/>
              </a:rPr>
              <a:t>футболку </a:t>
            </a:r>
            <a:r>
              <a:rPr sz="2500" spc="-45" dirty="0">
                <a:solidFill>
                  <a:srgbClr val="212121"/>
                </a:solidFill>
                <a:latin typeface="Roboto"/>
                <a:cs typeface="Roboto"/>
              </a:rPr>
              <a:t>уходит </a:t>
            </a:r>
            <a:r>
              <a:rPr sz="2500" spc="-225" dirty="0">
                <a:solidFill>
                  <a:srgbClr val="212121"/>
                </a:solidFill>
                <a:latin typeface="Roboto"/>
                <a:cs typeface="Roboto"/>
              </a:rPr>
              <a:t>7- </a:t>
            </a:r>
            <a:r>
              <a:rPr sz="2500" spc="-2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10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бутылок.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Форма </a:t>
            </a:r>
            <a:r>
              <a:rPr sz="2500" spc="-55" dirty="0">
                <a:solidFill>
                  <a:srgbClr val="212121"/>
                </a:solidFill>
                <a:latin typeface="Roboto"/>
                <a:cs typeface="Roboto"/>
              </a:rPr>
              <a:t>футболистов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на 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ЧМ </a:t>
            </a: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по </a:t>
            </a:r>
            <a:r>
              <a:rPr sz="2500" spc="-90" dirty="0">
                <a:solidFill>
                  <a:srgbClr val="212121"/>
                </a:solidFill>
                <a:latin typeface="Roboto"/>
                <a:cs typeface="Roboto"/>
              </a:rPr>
              <a:t>футболу </a:t>
            </a:r>
            <a:r>
              <a:rPr sz="2500" spc="-8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от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Nike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делалась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из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бутылок.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Она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не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отличаются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от </a:t>
            </a:r>
            <a:r>
              <a:rPr sz="2500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обычной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синтетической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85" dirty="0">
                <a:solidFill>
                  <a:srgbClr val="212121"/>
                </a:solidFill>
                <a:latin typeface="Roboto"/>
                <a:cs typeface="Roboto"/>
              </a:rPr>
              <a:t>формы.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5413" y="552905"/>
            <a:ext cx="139700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15" dirty="0">
                <a:solidFill>
                  <a:srgbClr val="5DBA3D"/>
                </a:solidFill>
              </a:rPr>
              <a:t>3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340" dirty="0">
                <a:solidFill>
                  <a:srgbClr val="5DBA3D"/>
                </a:solidFill>
              </a:rPr>
              <a:t>5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6"/>
            <a:ext cx="51219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Коды</a:t>
            </a:r>
            <a:r>
              <a:rPr sz="2500" b="1" spc="-3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переработки</a:t>
            </a:r>
            <a:r>
              <a:rPr sz="2500" b="1" spc="-3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(маркировки):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1572" y="552905"/>
            <a:ext cx="142494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415" dirty="0">
                <a:solidFill>
                  <a:srgbClr val="5DBA3D"/>
                </a:solidFill>
              </a:rPr>
              <a:t>3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560" dirty="0">
                <a:solidFill>
                  <a:srgbClr val="5DBA3D"/>
                </a:solidFill>
              </a:rPr>
              <a:t>6</a:t>
            </a:r>
            <a:endParaRPr sz="3350"/>
          </a:p>
        </p:txBody>
      </p:sp>
      <p:grpSp>
        <p:nvGrpSpPr>
          <p:cNvPr id="4" name="object 4"/>
          <p:cNvGrpSpPr/>
          <p:nvPr/>
        </p:nvGrpSpPr>
        <p:grpSpPr>
          <a:xfrm>
            <a:off x="731520" y="3657603"/>
            <a:ext cx="8531225" cy="2711450"/>
            <a:chOff x="731520" y="3657603"/>
            <a:chExt cx="8531225" cy="27114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5189" y="3701581"/>
              <a:ext cx="2476499" cy="2476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" y="3701581"/>
              <a:ext cx="2133599" cy="2666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6921" y="3657603"/>
              <a:ext cx="2228850" cy="2600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2177" y="3657603"/>
              <a:ext cx="2600324" cy="26003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66800" y="3048000"/>
            <a:ext cx="1376593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204" dirty="0">
                <a:solidFill>
                  <a:srgbClr val="212121"/>
                </a:solidFill>
                <a:latin typeface="Roboto"/>
                <a:cs typeface="Roboto"/>
              </a:rPr>
              <a:t>Ж</a:t>
            </a:r>
            <a:r>
              <a:rPr sz="2500" b="1" spc="35" dirty="0">
                <a:solidFill>
                  <a:srgbClr val="212121"/>
                </a:solidFill>
                <a:latin typeface="Roboto"/>
                <a:cs typeface="Roboto"/>
              </a:rPr>
              <a:t>е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л</a:t>
            </a:r>
            <a:r>
              <a:rPr sz="2500" b="1" spc="35" dirty="0">
                <a:solidFill>
                  <a:srgbClr val="212121"/>
                </a:solidFill>
                <a:latin typeface="Roboto"/>
                <a:cs typeface="Roboto"/>
              </a:rPr>
              <a:t>е</a:t>
            </a:r>
            <a:r>
              <a:rPr sz="2500" b="1" spc="-114" dirty="0">
                <a:solidFill>
                  <a:srgbClr val="212121"/>
                </a:solidFill>
                <a:latin typeface="Roboto"/>
                <a:cs typeface="Roboto"/>
              </a:rPr>
              <a:t>з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о</a:t>
            </a:r>
            <a:endParaRPr sz="2500" dirty="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0598" y="3063613"/>
            <a:ext cx="1199002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40" dirty="0">
                <a:solidFill>
                  <a:srgbClr val="212121"/>
                </a:solidFill>
                <a:latin typeface="Roboto"/>
                <a:cs typeface="Roboto"/>
              </a:rPr>
              <a:t>С</a:t>
            </a:r>
            <a:r>
              <a:rPr sz="2500" b="1" spc="-40" dirty="0">
                <a:solidFill>
                  <a:srgbClr val="212121"/>
                </a:solidFill>
                <a:latin typeface="Roboto"/>
                <a:cs typeface="Roboto"/>
              </a:rPr>
              <a:t>т</a:t>
            </a:r>
            <a:r>
              <a:rPr sz="2500" b="1" spc="35" dirty="0">
                <a:solidFill>
                  <a:srgbClr val="212121"/>
                </a:solidFill>
                <a:latin typeface="Roboto"/>
                <a:cs typeface="Roboto"/>
              </a:rPr>
              <a:t>е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к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л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о</a:t>
            </a:r>
            <a:endParaRPr sz="2500" dirty="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9837" y="3063613"/>
            <a:ext cx="1369563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П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л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а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с</a:t>
            </a:r>
            <a:r>
              <a:rPr sz="2500" b="1" spc="-40" dirty="0">
                <a:solidFill>
                  <a:srgbClr val="212121"/>
                </a:solidFill>
                <a:latin typeface="Roboto"/>
                <a:cs typeface="Roboto"/>
              </a:rPr>
              <a:t>т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к</a:t>
            </a:r>
            <a:endParaRPr sz="2500"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94674" y="3063613"/>
            <a:ext cx="1215926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Б</a:t>
            </a:r>
            <a:r>
              <a:rPr sz="2500" b="1" spc="-30" dirty="0">
                <a:solidFill>
                  <a:srgbClr val="212121"/>
                </a:solidFill>
                <a:latin typeface="Roboto"/>
                <a:cs typeface="Roboto"/>
              </a:rPr>
              <a:t>у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ма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га</a:t>
            </a:r>
            <a:endParaRPr sz="2500" dirty="0">
              <a:latin typeface="Roboto"/>
              <a:cs typeface="Robot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9246" y="335021"/>
            <a:ext cx="895349" cy="895349"/>
          </a:xfrm>
          <a:prstGeom prst="rect">
            <a:avLst/>
          </a:prstGeom>
        </p:spPr>
      </p:pic>
      <p:pic>
        <p:nvPicPr>
          <p:cNvPr id="14" name="Рисунок 13" descr="Чай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439" y="2553266"/>
            <a:ext cx="5183505" cy="294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100"/>
              </a:lnSpc>
              <a:spcBef>
                <a:spcPts val="100"/>
              </a:spcBef>
            </a:pPr>
            <a:r>
              <a:rPr sz="4650" spc="1250" dirty="0">
                <a:solidFill>
                  <a:srgbClr val="FFA500"/>
                </a:solidFill>
                <a:latin typeface="Lucida Sans Unicode"/>
                <a:cs typeface="Lucida Sans Unicode"/>
              </a:rPr>
              <a:t>Б</a:t>
            </a:r>
            <a:r>
              <a:rPr sz="4650" spc="1130" dirty="0">
                <a:solidFill>
                  <a:srgbClr val="FFA500"/>
                </a:solidFill>
                <a:latin typeface="Lucida Sans Unicode"/>
                <a:cs typeface="Lucida Sans Unicode"/>
              </a:rPr>
              <a:t>Л</a:t>
            </a:r>
            <a:r>
              <a:rPr sz="4650" spc="1110" dirty="0">
                <a:solidFill>
                  <a:srgbClr val="FFA500"/>
                </a:solidFill>
                <a:latin typeface="Lucida Sans Unicode"/>
                <a:cs typeface="Lucida Sans Unicode"/>
              </a:rPr>
              <a:t>О</a:t>
            </a:r>
            <a:r>
              <a:rPr sz="4650" spc="1365" dirty="0">
                <a:solidFill>
                  <a:srgbClr val="FFA500"/>
                </a:solidFill>
                <a:latin typeface="Lucida Sans Unicode"/>
                <a:cs typeface="Lucida Sans Unicode"/>
              </a:rPr>
              <a:t>К</a:t>
            </a:r>
            <a:r>
              <a:rPr sz="4650" spc="-375" dirty="0">
                <a:solidFill>
                  <a:srgbClr val="FFA500"/>
                </a:solidFill>
                <a:latin typeface="Lucida Sans Unicode"/>
                <a:cs typeface="Lucida Sans Unicode"/>
              </a:rPr>
              <a:t> </a:t>
            </a:r>
            <a:r>
              <a:rPr sz="4650" spc="440" dirty="0">
                <a:solidFill>
                  <a:srgbClr val="FFA500"/>
                </a:solidFill>
                <a:latin typeface="Lucida Sans Unicode"/>
                <a:cs typeface="Lucida Sans Unicode"/>
              </a:rPr>
              <a:t>2  </a:t>
            </a:r>
            <a:r>
              <a:rPr sz="4650" spc="1325" dirty="0">
                <a:solidFill>
                  <a:srgbClr val="5DBA3D"/>
                </a:solidFill>
                <a:latin typeface="Lucida Sans Unicode"/>
                <a:cs typeface="Lucida Sans Unicode"/>
              </a:rPr>
              <a:t>Р</a:t>
            </a:r>
            <a:r>
              <a:rPr sz="4650" spc="1045" dirty="0">
                <a:solidFill>
                  <a:srgbClr val="5DBA3D"/>
                </a:solidFill>
                <a:latin typeface="Lucida Sans Unicode"/>
                <a:cs typeface="Lucida Sans Unicode"/>
              </a:rPr>
              <a:t>Е</a:t>
            </a:r>
            <a:r>
              <a:rPr sz="4650" spc="969" dirty="0">
                <a:solidFill>
                  <a:srgbClr val="5DBA3D"/>
                </a:solidFill>
                <a:latin typeface="Lucida Sans Unicode"/>
                <a:cs typeface="Lucida Sans Unicode"/>
              </a:rPr>
              <a:t>З</a:t>
            </a:r>
            <a:r>
              <a:rPr sz="4650" spc="915" dirty="0">
                <a:solidFill>
                  <a:srgbClr val="5DBA3D"/>
                </a:solidFill>
                <a:latin typeface="Lucida Sans Unicode"/>
                <a:cs typeface="Lucida Sans Unicode"/>
              </a:rPr>
              <a:t>У</a:t>
            </a:r>
            <a:r>
              <a:rPr sz="4650" spc="1130" dirty="0">
                <a:solidFill>
                  <a:srgbClr val="5DBA3D"/>
                </a:solidFill>
                <a:latin typeface="Lucida Sans Unicode"/>
                <a:cs typeface="Lucida Sans Unicode"/>
              </a:rPr>
              <a:t>Л</a:t>
            </a:r>
            <a:r>
              <a:rPr sz="4650" spc="1250" dirty="0">
                <a:solidFill>
                  <a:srgbClr val="5DBA3D"/>
                </a:solidFill>
                <a:latin typeface="Lucida Sans Unicode"/>
                <a:cs typeface="Lucida Sans Unicode"/>
              </a:rPr>
              <a:t>Ь</a:t>
            </a:r>
            <a:r>
              <a:rPr sz="4650" spc="790" dirty="0">
                <a:solidFill>
                  <a:srgbClr val="5DBA3D"/>
                </a:solidFill>
                <a:latin typeface="Lucida Sans Unicode"/>
                <a:cs typeface="Lucida Sans Unicode"/>
              </a:rPr>
              <a:t>Т</a:t>
            </a:r>
            <a:r>
              <a:rPr sz="4650" spc="1019" dirty="0">
                <a:solidFill>
                  <a:srgbClr val="5DBA3D"/>
                </a:solidFill>
                <a:latin typeface="Lucida Sans Unicode"/>
                <a:cs typeface="Lucida Sans Unicode"/>
              </a:rPr>
              <a:t>А</a:t>
            </a:r>
            <a:r>
              <a:rPr sz="4650" spc="790" dirty="0">
                <a:solidFill>
                  <a:srgbClr val="5DBA3D"/>
                </a:solidFill>
                <a:latin typeface="Lucida Sans Unicode"/>
                <a:cs typeface="Lucida Sans Unicode"/>
              </a:rPr>
              <a:t>Т</a:t>
            </a:r>
            <a:r>
              <a:rPr sz="4650" spc="1175" dirty="0">
                <a:solidFill>
                  <a:srgbClr val="5DBA3D"/>
                </a:solidFill>
                <a:latin typeface="Lucida Sans Unicode"/>
                <a:cs typeface="Lucida Sans Unicode"/>
              </a:rPr>
              <a:t>Ы  </a:t>
            </a:r>
            <a:r>
              <a:rPr sz="4650" spc="1225" dirty="0">
                <a:solidFill>
                  <a:srgbClr val="5DBA3D"/>
                </a:solidFill>
                <a:latin typeface="Lucida Sans Unicode"/>
                <a:cs typeface="Lucida Sans Unicode"/>
              </a:rPr>
              <a:t>КОМАНД</a:t>
            </a:r>
            <a:endParaRPr sz="465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815" y="1513909"/>
            <a:ext cx="3876674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20" y="2548431"/>
            <a:ext cx="5515610" cy="294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100"/>
              </a:lnSpc>
              <a:spcBef>
                <a:spcPts val="100"/>
              </a:spcBef>
            </a:pPr>
            <a:r>
              <a:rPr sz="4650" spc="1250" dirty="0">
                <a:solidFill>
                  <a:srgbClr val="FFA500"/>
                </a:solidFill>
                <a:latin typeface="Lucida Sans Unicode"/>
                <a:cs typeface="Lucida Sans Unicode"/>
              </a:rPr>
              <a:t>Б</a:t>
            </a:r>
            <a:r>
              <a:rPr sz="4650" spc="1130" dirty="0">
                <a:solidFill>
                  <a:srgbClr val="FFA500"/>
                </a:solidFill>
                <a:latin typeface="Lucida Sans Unicode"/>
                <a:cs typeface="Lucida Sans Unicode"/>
              </a:rPr>
              <a:t>Л</a:t>
            </a:r>
            <a:r>
              <a:rPr sz="4650" spc="1110" dirty="0">
                <a:solidFill>
                  <a:srgbClr val="FFA500"/>
                </a:solidFill>
                <a:latin typeface="Lucida Sans Unicode"/>
                <a:cs typeface="Lucida Sans Unicode"/>
              </a:rPr>
              <a:t>О</a:t>
            </a:r>
            <a:r>
              <a:rPr sz="4650" spc="1365" dirty="0">
                <a:solidFill>
                  <a:srgbClr val="FFA500"/>
                </a:solidFill>
                <a:latin typeface="Lucida Sans Unicode"/>
                <a:cs typeface="Lucida Sans Unicode"/>
              </a:rPr>
              <a:t>К</a:t>
            </a:r>
            <a:r>
              <a:rPr sz="4650" spc="-375" dirty="0">
                <a:solidFill>
                  <a:srgbClr val="FFA500"/>
                </a:solidFill>
                <a:latin typeface="Lucida Sans Unicode"/>
                <a:cs typeface="Lucida Sans Unicode"/>
              </a:rPr>
              <a:t> </a:t>
            </a:r>
            <a:r>
              <a:rPr sz="4650" spc="455" dirty="0">
                <a:solidFill>
                  <a:srgbClr val="FFA500"/>
                </a:solidFill>
                <a:latin typeface="Lucida Sans Unicode"/>
                <a:cs typeface="Lucida Sans Unicode"/>
              </a:rPr>
              <a:t>4  </a:t>
            </a:r>
            <a:r>
              <a:rPr sz="4650" spc="680" dirty="0">
                <a:solidFill>
                  <a:srgbClr val="5DBA3D"/>
                </a:solidFill>
                <a:latin typeface="Lucida Sans Unicode"/>
                <a:cs typeface="Lucida Sans Unicode"/>
              </a:rPr>
              <a:t>С</a:t>
            </a:r>
            <a:r>
              <a:rPr sz="4650" spc="1110" dirty="0">
                <a:solidFill>
                  <a:srgbClr val="5DBA3D"/>
                </a:solidFill>
                <a:latin typeface="Lucida Sans Unicode"/>
                <a:cs typeface="Lucida Sans Unicode"/>
              </a:rPr>
              <a:t>О</a:t>
            </a:r>
            <a:r>
              <a:rPr sz="4650" spc="1360" dirty="0">
                <a:solidFill>
                  <a:srgbClr val="5DBA3D"/>
                </a:solidFill>
                <a:latin typeface="Lucida Sans Unicode"/>
                <a:cs typeface="Lucida Sans Unicode"/>
              </a:rPr>
              <a:t>К</a:t>
            </a:r>
            <a:r>
              <a:rPr sz="4650" spc="1325" dirty="0">
                <a:solidFill>
                  <a:srgbClr val="5DBA3D"/>
                </a:solidFill>
                <a:latin typeface="Lucida Sans Unicode"/>
                <a:cs typeface="Lucida Sans Unicode"/>
              </a:rPr>
              <a:t>Р</a:t>
            </a:r>
            <a:r>
              <a:rPr sz="4650" spc="1019" dirty="0">
                <a:solidFill>
                  <a:srgbClr val="5DBA3D"/>
                </a:solidFill>
                <a:latin typeface="Lucida Sans Unicode"/>
                <a:cs typeface="Lucida Sans Unicode"/>
              </a:rPr>
              <a:t>А</a:t>
            </a:r>
            <a:r>
              <a:rPr sz="4650" spc="1685" dirty="0">
                <a:solidFill>
                  <a:srgbClr val="5DBA3D"/>
                </a:solidFill>
                <a:latin typeface="Lucida Sans Unicode"/>
                <a:cs typeface="Lucida Sans Unicode"/>
              </a:rPr>
              <a:t>Щ</a:t>
            </a:r>
            <a:r>
              <a:rPr sz="4650" spc="1045" dirty="0">
                <a:solidFill>
                  <a:srgbClr val="5DBA3D"/>
                </a:solidFill>
                <a:latin typeface="Lucida Sans Unicode"/>
                <a:cs typeface="Lucida Sans Unicode"/>
              </a:rPr>
              <a:t>Е</a:t>
            </a:r>
            <a:r>
              <a:rPr sz="4650" spc="975" dirty="0">
                <a:solidFill>
                  <a:srgbClr val="5DBA3D"/>
                </a:solidFill>
                <a:latin typeface="Lucida Sans Unicode"/>
                <a:cs typeface="Lucida Sans Unicode"/>
              </a:rPr>
              <a:t>Н</a:t>
            </a:r>
            <a:r>
              <a:rPr sz="4650" spc="1060" dirty="0">
                <a:solidFill>
                  <a:srgbClr val="5DBA3D"/>
                </a:solidFill>
                <a:latin typeface="Lucida Sans Unicode"/>
                <a:cs typeface="Lucida Sans Unicode"/>
              </a:rPr>
              <a:t>И</a:t>
            </a:r>
            <a:r>
              <a:rPr sz="4650" spc="760" dirty="0">
                <a:solidFill>
                  <a:srgbClr val="5DBA3D"/>
                </a:solidFill>
                <a:latin typeface="Lucida Sans Unicode"/>
                <a:cs typeface="Lucida Sans Unicode"/>
              </a:rPr>
              <a:t>Е  </a:t>
            </a:r>
            <a:r>
              <a:rPr sz="4650" spc="1075" dirty="0">
                <a:solidFill>
                  <a:srgbClr val="5DBA3D"/>
                </a:solidFill>
                <a:latin typeface="Lucida Sans Unicode"/>
                <a:cs typeface="Lucida Sans Unicode"/>
              </a:rPr>
              <a:t>ОТХОДОВ</a:t>
            </a:r>
            <a:endParaRPr sz="465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815" y="1513909"/>
            <a:ext cx="3876674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51"/>
            <a:ext cx="8195309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Сколько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примерно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отходов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производит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один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человек </a:t>
            </a:r>
            <a:r>
              <a:rPr sz="2500" b="1" spc="-60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60" dirty="0">
                <a:solidFill>
                  <a:srgbClr val="212121"/>
                </a:solidFill>
                <a:latin typeface="Roboto"/>
                <a:cs typeface="Roboto"/>
              </a:rPr>
              <a:t>за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год?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Ответ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укажите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кг.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2202" y="377657"/>
            <a:ext cx="1343660" cy="751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750" spc="170" dirty="0">
                <a:solidFill>
                  <a:srgbClr val="5DBA3D"/>
                </a:solidFill>
                <a:latin typeface="Trebuchet MS"/>
                <a:cs typeface="Trebuchet MS"/>
              </a:rPr>
              <a:t>Б</a:t>
            </a:r>
            <a:r>
              <a:rPr sz="4750" spc="-540" dirty="0">
                <a:solidFill>
                  <a:srgbClr val="5DBA3D"/>
                </a:solidFill>
                <a:latin typeface="Trebuchet MS"/>
                <a:cs typeface="Trebuchet MS"/>
              </a:rPr>
              <a:t>1</a:t>
            </a:r>
            <a:r>
              <a:rPr sz="4750" spc="215" dirty="0">
                <a:solidFill>
                  <a:srgbClr val="5DBA3D"/>
                </a:solidFill>
                <a:latin typeface="Trebuchet MS"/>
                <a:cs typeface="Trebuchet MS"/>
              </a:rPr>
              <a:t>В</a:t>
            </a:r>
            <a:r>
              <a:rPr sz="4750" spc="125" dirty="0">
                <a:solidFill>
                  <a:srgbClr val="5DBA3D"/>
                </a:solidFill>
                <a:latin typeface="Trebuchet MS"/>
                <a:cs typeface="Trebuchet MS"/>
              </a:rPr>
              <a:t>2</a:t>
            </a:r>
            <a:endParaRPr sz="47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45"/>
            <a:ext cx="8645525" cy="440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Ноль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отходов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3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концепция,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идея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которой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3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сократить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мусор,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используя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многоразовые предметы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и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перерабатывая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остальное. Основательница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движения </a:t>
            </a:r>
            <a:r>
              <a:rPr sz="2500" b="1" spc="-135" dirty="0">
                <a:solidFill>
                  <a:srgbClr val="212121"/>
                </a:solidFill>
                <a:latin typeface="Roboto"/>
                <a:cs typeface="Roboto"/>
              </a:rPr>
              <a:t>—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Беа </a:t>
            </a:r>
            <a:r>
              <a:rPr sz="2500" b="1" spc="30" dirty="0">
                <a:solidFill>
                  <a:srgbClr val="212121"/>
                </a:solidFill>
                <a:latin typeface="Roboto"/>
                <a:cs typeface="Roboto"/>
              </a:rPr>
              <a:t>Джонс.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Сколько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мусора,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то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есть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того, что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НЕЛЬЗЯ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переработать,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производит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40" dirty="0">
                <a:solidFill>
                  <a:srgbClr val="212121"/>
                </a:solidFill>
                <a:latin typeface="Roboto"/>
                <a:cs typeface="Roboto"/>
              </a:rPr>
              <a:t>ее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семья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60" dirty="0">
                <a:solidFill>
                  <a:srgbClr val="212121"/>
                </a:solidFill>
                <a:latin typeface="Roboto"/>
                <a:cs typeface="Roboto"/>
              </a:rPr>
              <a:t>за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30" dirty="0">
                <a:solidFill>
                  <a:srgbClr val="212121"/>
                </a:solidFill>
                <a:latin typeface="Roboto"/>
                <a:cs typeface="Roboto"/>
              </a:rPr>
              <a:t>год: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а)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Нисколько</a:t>
            </a:r>
            <a:endParaRPr sz="2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б)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Одну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литровую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банку</a:t>
            </a:r>
            <a:endParaRPr sz="2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в)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Один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дорожный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чемодан</a:t>
            </a:r>
            <a:endParaRPr sz="2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г)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Багажник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одного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автомобиля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0863" y="552905"/>
            <a:ext cx="134620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925" dirty="0">
                <a:solidFill>
                  <a:srgbClr val="5DBA3D"/>
                </a:solidFill>
              </a:rPr>
              <a:t>Б</a:t>
            </a:r>
            <a:r>
              <a:rPr sz="3350" spc="515" dirty="0">
                <a:solidFill>
                  <a:srgbClr val="5DBA3D"/>
                </a:solidFill>
              </a:rPr>
              <a:t>4</a:t>
            </a:r>
            <a:r>
              <a:rPr sz="3350" spc="985" dirty="0">
                <a:solidFill>
                  <a:srgbClr val="5DBA3D"/>
                </a:solidFill>
              </a:rPr>
              <a:t>В</a:t>
            </a:r>
            <a:r>
              <a:rPr sz="3350" spc="-160" dirty="0">
                <a:solidFill>
                  <a:srgbClr val="5DBA3D"/>
                </a:solidFill>
              </a:rPr>
              <a:t>1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49"/>
            <a:ext cx="772160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Чем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заменить одноразовые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предметы?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Напишите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у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предметов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бланке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многоразовые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замены.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9042" y="433533"/>
            <a:ext cx="1430020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370" dirty="0">
                <a:solidFill>
                  <a:srgbClr val="5DBA3D"/>
                </a:solidFill>
                <a:latin typeface="Lucida Sans Unicode"/>
                <a:cs typeface="Lucida Sans Unicode"/>
              </a:rPr>
              <a:t>Б</a:t>
            </a:r>
            <a:r>
              <a:rPr sz="4300" spc="-85" dirty="0">
                <a:solidFill>
                  <a:srgbClr val="5DBA3D"/>
                </a:solidFill>
                <a:latin typeface="Lucida Sans Unicode"/>
                <a:cs typeface="Lucida Sans Unicode"/>
              </a:rPr>
              <a:t>4</a:t>
            </a:r>
            <a:r>
              <a:rPr sz="4300" spc="440" dirty="0">
                <a:solidFill>
                  <a:srgbClr val="5DBA3D"/>
                </a:solidFill>
                <a:latin typeface="Lucida Sans Unicode"/>
                <a:cs typeface="Lucida Sans Unicode"/>
              </a:rPr>
              <a:t>В</a:t>
            </a:r>
            <a:r>
              <a:rPr sz="4300" spc="-100" dirty="0">
                <a:solidFill>
                  <a:srgbClr val="5DBA3D"/>
                </a:solidFill>
                <a:latin typeface="Lucida Sans Unicode"/>
                <a:cs typeface="Lucida Sans Unicode"/>
              </a:rPr>
              <a:t>2</a:t>
            </a:r>
            <a:endParaRPr sz="43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955" y="3291397"/>
            <a:ext cx="2466974" cy="3409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318" y="3584301"/>
            <a:ext cx="3000374" cy="30003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81617" y="3172681"/>
            <a:ext cx="2371724" cy="34099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246" y="335016"/>
            <a:ext cx="895349" cy="895349"/>
          </a:xfrm>
          <a:prstGeom prst="rect">
            <a:avLst/>
          </a:prstGeom>
        </p:spPr>
      </p:pic>
      <p:pic>
        <p:nvPicPr>
          <p:cNvPr id="8" name="Рисунок 7" descr="Чай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>
              <a:lnSpc>
                <a:spcPct val="114999"/>
              </a:lnSpc>
              <a:spcBef>
                <a:spcPts val="100"/>
              </a:spcBef>
            </a:pPr>
            <a:r>
              <a:rPr spc="10" dirty="0"/>
              <a:t>Чего </a:t>
            </a:r>
            <a:r>
              <a:rPr spc="20" dirty="0"/>
              <a:t>не </a:t>
            </a:r>
            <a:r>
              <a:rPr dirty="0"/>
              <a:t>должно </a:t>
            </a:r>
            <a:r>
              <a:rPr spc="-10" dirty="0"/>
              <a:t>быть </a:t>
            </a:r>
            <a:r>
              <a:rPr spc="-5" dirty="0"/>
              <a:t>на </a:t>
            </a:r>
            <a:r>
              <a:rPr spc="-25" dirty="0"/>
              <a:t>празднике, </a:t>
            </a:r>
            <a:r>
              <a:rPr spc="-20" dirty="0"/>
              <a:t>организатор </a:t>
            </a:r>
            <a:r>
              <a:rPr spc="-15" dirty="0"/>
              <a:t> </a:t>
            </a:r>
            <a:r>
              <a:rPr spc="-10" dirty="0"/>
              <a:t>которого </a:t>
            </a:r>
            <a:r>
              <a:rPr spc="-25" dirty="0"/>
              <a:t>заботится </a:t>
            </a:r>
            <a:r>
              <a:rPr spc="5" dirty="0"/>
              <a:t>об окружающей </a:t>
            </a:r>
            <a:r>
              <a:rPr spc="-5" dirty="0"/>
              <a:t>среде? </a:t>
            </a:r>
            <a:r>
              <a:rPr spc="-15" dirty="0"/>
              <a:t>Назовите </a:t>
            </a:r>
            <a:r>
              <a:rPr spc="-610" dirty="0"/>
              <a:t> </a:t>
            </a:r>
            <a:r>
              <a:rPr spc="-15" dirty="0"/>
              <a:t>три </a:t>
            </a:r>
            <a:r>
              <a:rPr spc="5" dirty="0"/>
              <a:t>и </a:t>
            </a:r>
            <a:r>
              <a:rPr spc="20" dirty="0"/>
              <a:t>более </a:t>
            </a:r>
            <a:r>
              <a:rPr spc="-25" dirty="0"/>
              <a:t>одноразовых </a:t>
            </a:r>
            <a:r>
              <a:rPr spc="5" dirty="0"/>
              <a:t>и </a:t>
            </a:r>
            <a:r>
              <a:rPr spc="10" dirty="0"/>
              <a:t>ненужных </a:t>
            </a:r>
            <a:r>
              <a:rPr spc="-15" dirty="0"/>
              <a:t>предмета, </a:t>
            </a:r>
            <a:r>
              <a:rPr spc="-20" dirty="0"/>
              <a:t>от </a:t>
            </a:r>
            <a:r>
              <a:rPr spc="-15" dirty="0"/>
              <a:t> которых</a:t>
            </a:r>
            <a:r>
              <a:rPr spc="-10" dirty="0"/>
              <a:t> </a:t>
            </a:r>
            <a:r>
              <a:rPr spc="15" dirty="0"/>
              <a:t>можно</a:t>
            </a:r>
            <a:r>
              <a:rPr spc="-5" dirty="0"/>
              <a:t> </a:t>
            </a:r>
            <a:r>
              <a:rPr spc="-25" dirty="0"/>
              <a:t>отказаться</a:t>
            </a:r>
            <a:r>
              <a:rPr spc="-5" dirty="0"/>
              <a:t> </a:t>
            </a:r>
            <a:r>
              <a:rPr spc="5" dirty="0"/>
              <a:t>или</a:t>
            </a:r>
            <a:r>
              <a:rPr spc="-10" dirty="0"/>
              <a:t> </a:t>
            </a:r>
            <a:r>
              <a:rPr spc="-15" dirty="0"/>
              <a:t>заменить.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4102" y="433533"/>
            <a:ext cx="1419860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370" dirty="0">
                <a:solidFill>
                  <a:srgbClr val="5DBA3D"/>
                </a:solidFill>
              </a:rPr>
              <a:t>Б</a:t>
            </a:r>
            <a:r>
              <a:rPr sz="4300" spc="-85" dirty="0">
                <a:solidFill>
                  <a:srgbClr val="5DBA3D"/>
                </a:solidFill>
              </a:rPr>
              <a:t>4</a:t>
            </a:r>
            <a:r>
              <a:rPr sz="4300" spc="440" dirty="0">
                <a:solidFill>
                  <a:srgbClr val="5DBA3D"/>
                </a:solidFill>
              </a:rPr>
              <a:t>В</a:t>
            </a:r>
            <a:r>
              <a:rPr sz="4300" spc="-180" dirty="0">
                <a:solidFill>
                  <a:srgbClr val="5DBA3D"/>
                </a:solidFill>
              </a:rPr>
              <a:t>3</a:t>
            </a:r>
            <a:endParaRPr sz="43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6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1398" y="2062219"/>
            <a:ext cx="3266440" cy="29400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85"/>
              </a:spcBef>
            </a:pPr>
            <a:r>
              <a:rPr sz="5900" spc="520" dirty="0">
                <a:solidFill>
                  <a:srgbClr val="FFA500"/>
                </a:solidFill>
              </a:rPr>
              <a:t>Б</a:t>
            </a:r>
            <a:r>
              <a:rPr sz="5900" spc="254" dirty="0">
                <a:solidFill>
                  <a:srgbClr val="FFA500"/>
                </a:solidFill>
              </a:rPr>
              <a:t>Л</a:t>
            </a:r>
            <a:r>
              <a:rPr sz="5900" spc="140" dirty="0">
                <a:solidFill>
                  <a:srgbClr val="FFA500"/>
                </a:solidFill>
              </a:rPr>
              <a:t>О</a:t>
            </a:r>
            <a:r>
              <a:rPr sz="5900" spc="625" dirty="0">
                <a:solidFill>
                  <a:srgbClr val="FFA500"/>
                </a:solidFill>
              </a:rPr>
              <a:t>К</a:t>
            </a:r>
            <a:r>
              <a:rPr sz="5900" spc="-770" dirty="0">
                <a:solidFill>
                  <a:srgbClr val="FFA500"/>
                </a:solidFill>
              </a:rPr>
              <a:t> </a:t>
            </a:r>
            <a:r>
              <a:rPr sz="5900" spc="-70" dirty="0">
                <a:solidFill>
                  <a:srgbClr val="FFA500"/>
                </a:solidFill>
              </a:rPr>
              <a:t>4  </a:t>
            </a:r>
            <a:r>
              <a:rPr sz="5900" spc="505" dirty="0">
                <a:solidFill>
                  <a:srgbClr val="5DBA3D"/>
                </a:solidFill>
              </a:rPr>
              <a:t>ВЕРНЫЕ </a:t>
            </a:r>
            <a:r>
              <a:rPr sz="5900" spc="-1855" dirty="0">
                <a:solidFill>
                  <a:srgbClr val="5DBA3D"/>
                </a:solidFill>
              </a:rPr>
              <a:t> </a:t>
            </a:r>
            <a:r>
              <a:rPr sz="5900" spc="140" dirty="0">
                <a:solidFill>
                  <a:srgbClr val="5DBA3D"/>
                </a:solidFill>
              </a:rPr>
              <a:t>О</a:t>
            </a:r>
            <a:r>
              <a:rPr sz="5900" dirty="0">
                <a:solidFill>
                  <a:srgbClr val="5DBA3D"/>
                </a:solidFill>
              </a:rPr>
              <a:t>Т</a:t>
            </a:r>
            <a:r>
              <a:rPr sz="5900" spc="615" dirty="0">
                <a:solidFill>
                  <a:srgbClr val="5DBA3D"/>
                </a:solidFill>
              </a:rPr>
              <a:t>В</a:t>
            </a:r>
            <a:r>
              <a:rPr sz="5900" spc="370" dirty="0">
                <a:solidFill>
                  <a:srgbClr val="5DBA3D"/>
                </a:solidFill>
              </a:rPr>
              <a:t>Е</a:t>
            </a:r>
            <a:r>
              <a:rPr sz="5900" dirty="0">
                <a:solidFill>
                  <a:srgbClr val="5DBA3D"/>
                </a:solidFill>
              </a:rPr>
              <a:t>Т</a:t>
            </a:r>
            <a:r>
              <a:rPr sz="5900" spc="975" dirty="0">
                <a:solidFill>
                  <a:srgbClr val="5DBA3D"/>
                </a:solidFill>
              </a:rPr>
              <a:t>Ы</a:t>
            </a:r>
            <a:endParaRPr sz="5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815" y="1513906"/>
            <a:ext cx="3876674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51"/>
            <a:ext cx="8366125" cy="309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4670">
              <a:lnSpc>
                <a:spcPct val="114999"/>
              </a:lnSpc>
              <a:spcBef>
                <a:spcPts val="100"/>
              </a:spcBef>
            </a:pP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Семья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основательницы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концепции «Ноль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отходов»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Беа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35" dirty="0">
                <a:solidFill>
                  <a:srgbClr val="212121"/>
                </a:solidFill>
                <a:latin typeface="Roboto"/>
                <a:cs typeface="Roboto"/>
              </a:rPr>
              <a:t>Джонс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60" dirty="0">
                <a:solidFill>
                  <a:srgbClr val="212121"/>
                </a:solidFill>
                <a:latin typeface="Roboto"/>
                <a:cs typeface="Roboto"/>
              </a:rPr>
              <a:t>за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35" dirty="0">
                <a:solidFill>
                  <a:srgbClr val="212121"/>
                </a:solidFill>
                <a:latin typeface="Roboto"/>
                <a:cs typeface="Roboto"/>
              </a:rPr>
              <a:t>год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производит: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Roboto"/>
              <a:cs typeface="Roboto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б)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Одну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литровую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банку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неперерабатываемых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отходов, </a:t>
            </a:r>
            <a:r>
              <a:rPr sz="2500" spc="-60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остальное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они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сдают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на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переработку,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компостируют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(органика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превращается 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в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удобрение), 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ненужные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вещи </a:t>
            </a:r>
            <a:r>
              <a:rPr sz="2500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раздают,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почти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ничего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не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покупают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нового.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0863" y="433534"/>
            <a:ext cx="1346200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370" dirty="0">
                <a:solidFill>
                  <a:srgbClr val="5DBA3D"/>
                </a:solidFill>
              </a:rPr>
              <a:t>Б</a:t>
            </a:r>
            <a:r>
              <a:rPr sz="4300" spc="-85" dirty="0">
                <a:solidFill>
                  <a:srgbClr val="5DBA3D"/>
                </a:solidFill>
              </a:rPr>
              <a:t>4</a:t>
            </a:r>
            <a:r>
              <a:rPr sz="4300" spc="440" dirty="0">
                <a:solidFill>
                  <a:srgbClr val="5DBA3D"/>
                </a:solidFill>
              </a:rPr>
              <a:t>В</a:t>
            </a:r>
            <a:r>
              <a:rPr sz="4300" spc="-760" dirty="0">
                <a:solidFill>
                  <a:srgbClr val="5DBA3D"/>
                </a:solidFill>
              </a:rPr>
              <a:t>1</a:t>
            </a:r>
            <a:endParaRPr sz="43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6"/>
            <a:ext cx="60439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Чем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заменить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одноразовые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предметы: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042" y="433532"/>
            <a:ext cx="1430020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370" dirty="0">
                <a:solidFill>
                  <a:srgbClr val="5DBA3D"/>
                </a:solidFill>
              </a:rPr>
              <a:t>Б</a:t>
            </a:r>
            <a:r>
              <a:rPr sz="4300" spc="-85" dirty="0">
                <a:solidFill>
                  <a:srgbClr val="5DBA3D"/>
                </a:solidFill>
              </a:rPr>
              <a:t>4</a:t>
            </a:r>
            <a:r>
              <a:rPr sz="4300" spc="440" dirty="0">
                <a:solidFill>
                  <a:srgbClr val="5DBA3D"/>
                </a:solidFill>
              </a:rPr>
              <a:t>В</a:t>
            </a:r>
            <a:r>
              <a:rPr sz="4300" spc="-100" dirty="0">
                <a:solidFill>
                  <a:srgbClr val="5DBA3D"/>
                </a:solidFill>
              </a:rPr>
              <a:t>2</a:t>
            </a:r>
            <a:endParaRPr sz="43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167" y="3989111"/>
            <a:ext cx="1876424" cy="2590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4072" y="4397915"/>
            <a:ext cx="2181224" cy="21812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8417" y="4294861"/>
            <a:ext cx="1590674" cy="2285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8373" y="2431186"/>
            <a:ext cx="252095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М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н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о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г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о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р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а</a:t>
            </a:r>
            <a:r>
              <a:rPr sz="2500" spc="-85" dirty="0">
                <a:solidFill>
                  <a:srgbClr val="212121"/>
                </a:solidFill>
                <a:latin typeface="Roboto"/>
                <a:cs typeface="Roboto"/>
              </a:rPr>
              <a:t>з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о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ы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м</a:t>
            </a:r>
            <a:r>
              <a:rPr sz="2500" spc="10" dirty="0">
                <a:solidFill>
                  <a:srgbClr val="212121"/>
                </a:solidFill>
                <a:latin typeface="Roboto"/>
                <a:cs typeface="Roboto"/>
              </a:rPr>
              <a:t>и 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сумками,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рюкзаками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5711" y="2434231"/>
            <a:ext cx="268224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4999"/>
              </a:lnSpc>
              <a:spcBef>
                <a:spcPts val="100"/>
              </a:spcBef>
            </a:pP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Кружками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из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 дома,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термосами, </a:t>
            </a:r>
            <a:r>
              <a:rPr sz="2500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многоразовыми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бутылками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1121" y="2431186"/>
            <a:ext cx="2428875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2500" spc="-60" dirty="0">
                <a:solidFill>
                  <a:srgbClr val="212121"/>
                </a:solidFill>
                <a:latin typeface="Roboto"/>
                <a:cs typeface="Roboto"/>
              </a:rPr>
              <a:t>Гелем- </a:t>
            </a:r>
            <a:r>
              <a:rPr sz="2500" spc="-5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антисептиком,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мылом,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водой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 </a:t>
            </a:r>
            <a:r>
              <a:rPr sz="2500" spc="-6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полотенцем</a:t>
            </a:r>
            <a:endParaRPr sz="2500">
              <a:latin typeface="Roboto"/>
              <a:cs typeface="Robot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11" name="Рисунок 10" descr="Чай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6"/>
            <a:ext cx="7957184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Чего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20" dirty="0">
                <a:solidFill>
                  <a:srgbClr val="212121"/>
                </a:solidFill>
                <a:latin typeface="Roboto"/>
                <a:cs typeface="Roboto"/>
              </a:rPr>
              <a:t>не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экологично на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празднике: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Roboto"/>
              <a:cs typeface="Roboto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Возможны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варианты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—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шары,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одноразовая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посуда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 </a:t>
            </a:r>
            <a:r>
              <a:rPr sz="2500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скатерть,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мишура,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сувениры,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трубочки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5" dirty="0">
                <a:solidFill>
                  <a:srgbClr val="212121"/>
                </a:solidFill>
                <a:latin typeface="Roboto"/>
                <a:cs typeface="Roboto"/>
              </a:rPr>
              <a:t>для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напитков, </a:t>
            </a:r>
            <a:r>
              <a:rPr sz="2500" spc="-60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75" dirty="0">
                <a:solidFill>
                  <a:srgbClr val="212121"/>
                </a:solidFill>
                <a:latin typeface="Roboto"/>
                <a:cs typeface="Roboto"/>
              </a:rPr>
              <a:t>конфетти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остальное,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используется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только</a:t>
            </a:r>
            <a:r>
              <a:rPr sz="2500" dirty="0">
                <a:solidFill>
                  <a:srgbClr val="212121"/>
                </a:solidFill>
                <a:latin typeface="Roboto"/>
                <a:cs typeface="Roboto"/>
              </a:rPr>
              <a:t> на </a:t>
            </a:r>
            <a:r>
              <a:rPr sz="2500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одном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празднике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20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не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перерабатывается.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4102" y="433532"/>
            <a:ext cx="1419860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370" dirty="0">
                <a:solidFill>
                  <a:srgbClr val="5DBA3D"/>
                </a:solidFill>
              </a:rPr>
              <a:t>Б</a:t>
            </a:r>
            <a:r>
              <a:rPr sz="4300" spc="-85" dirty="0">
                <a:solidFill>
                  <a:srgbClr val="5DBA3D"/>
                </a:solidFill>
              </a:rPr>
              <a:t>4</a:t>
            </a:r>
            <a:r>
              <a:rPr sz="4300" spc="440" dirty="0">
                <a:solidFill>
                  <a:srgbClr val="5DBA3D"/>
                </a:solidFill>
              </a:rPr>
              <a:t>В</a:t>
            </a:r>
            <a:r>
              <a:rPr sz="4300" spc="-180" dirty="0">
                <a:solidFill>
                  <a:srgbClr val="5DBA3D"/>
                </a:solidFill>
              </a:rPr>
              <a:t>3</a:t>
            </a:r>
            <a:endParaRPr sz="43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439" y="2586096"/>
            <a:ext cx="5183505" cy="29400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85"/>
              </a:spcBef>
            </a:pPr>
            <a:r>
              <a:rPr sz="5900" spc="520" dirty="0">
                <a:solidFill>
                  <a:srgbClr val="FFA500"/>
                </a:solidFill>
                <a:latin typeface="Lucida Sans Unicode"/>
                <a:cs typeface="Lucida Sans Unicode"/>
              </a:rPr>
              <a:t>Б</a:t>
            </a:r>
            <a:r>
              <a:rPr sz="5900" spc="254" dirty="0">
                <a:solidFill>
                  <a:srgbClr val="FFA500"/>
                </a:solidFill>
                <a:latin typeface="Lucida Sans Unicode"/>
                <a:cs typeface="Lucida Sans Unicode"/>
              </a:rPr>
              <a:t>Л</a:t>
            </a:r>
            <a:r>
              <a:rPr sz="5900" spc="140" dirty="0">
                <a:solidFill>
                  <a:srgbClr val="FFA500"/>
                </a:solidFill>
                <a:latin typeface="Lucida Sans Unicode"/>
                <a:cs typeface="Lucida Sans Unicode"/>
              </a:rPr>
              <a:t>О</a:t>
            </a:r>
            <a:r>
              <a:rPr sz="5900" spc="625" dirty="0">
                <a:solidFill>
                  <a:srgbClr val="FFA500"/>
                </a:solidFill>
                <a:latin typeface="Lucida Sans Unicode"/>
                <a:cs typeface="Lucida Sans Unicode"/>
              </a:rPr>
              <a:t>К</a:t>
            </a:r>
            <a:r>
              <a:rPr sz="5900" spc="-770" dirty="0">
                <a:solidFill>
                  <a:srgbClr val="FFA500"/>
                </a:solidFill>
                <a:latin typeface="Lucida Sans Unicode"/>
                <a:cs typeface="Lucida Sans Unicode"/>
              </a:rPr>
              <a:t> </a:t>
            </a:r>
            <a:r>
              <a:rPr sz="5900" spc="-160" dirty="0">
                <a:solidFill>
                  <a:srgbClr val="FFA500"/>
                </a:solidFill>
                <a:latin typeface="Lucida Sans Unicode"/>
                <a:cs typeface="Lucida Sans Unicode"/>
              </a:rPr>
              <a:t>3  </a:t>
            </a:r>
            <a:r>
              <a:rPr sz="5900" spc="635" dirty="0">
                <a:solidFill>
                  <a:srgbClr val="5DBA3D"/>
                </a:solidFill>
                <a:latin typeface="Lucida Sans Unicode"/>
                <a:cs typeface="Lucida Sans Unicode"/>
              </a:rPr>
              <a:t>Р</a:t>
            </a:r>
            <a:r>
              <a:rPr sz="5900" spc="370" dirty="0">
                <a:solidFill>
                  <a:srgbClr val="5DBA3D"/>
                </a:solidFill>
                <a:latin typeface="Lucida Sans Unicode"/>
                <a:cs typeface="Lucida Sans Unicode"/>
              </a:rPr>
              <a:t>Е</a:t>
            </a:r>
            <a:r>
              <a:rPr sz="5900" spc="295" dirty="0">
                <a:solidFill>
                  <a:srgbClr val="5DBA3D"/>
                </a:solidFill>
                <a:latin typeface="Lucida Sans Unicode"/>
                <a:cs typeface="Lucida Sans Unicode"/>
              </a:rPr>
              <a:t>З</a:t>
            </a:r>
            <a:r>
              <a:rPr sz="5900" spc="110" dirty="0">
                <a:solidFill>
                  <a:srgbClr val="5DBA3D"/>
                </a:solidFill>
                <a:latin typeface="Lucida Sans Unicode"/>
                <a:cs typeface="Lucida Sans Unicode"/>
              </a:rPr>
              <a:t>У</a:t>
            </a:r>
            <a:r>
              <a:rPr sz="5900" spc="254" dirty="0">
                <a:solidFill>
                  <a:srgbClr val="5DBA3D"/>
                </a:solidFill>
                <a:latin typeface="Lucida Sans Unicode"/>
                <a:cs typeface="Lucida Sans Unicode"/>
              </a:rPr>
              <a:t>Л</a:t>
            </a:r>
            <a:r>
              <a:rPr sz="5900" spc="540" dirty="0">
                <a:solidFill>
                  <a:srgbClr val="5DBA3D"/>
                </a:solidFill>
                <a:latin typeface="Lucida Sans Unicode"/>
                <a:cs typeface="Lucida Sans Unicode"/>
              </a:rPr>
              <a:t>Ь</a:t>
            </a:r>
            <a:r>
              <a:rPr sz="5900" dirty="0">
                <a:solidFill>
                  <a:srgbClr val="5DBA3D"/>
                </a:solidFill>
                <a:latin typeface="Lucida Sans Unicode"/>
                <a:cs typeface="Lucida Sans Unicode"/>
              </a:rPr>
              <a:t>Т</a:t>
            </a:r>
            <a:r>
              <a:rPr sz="5900" spc="155" dirty="0">
                <a:solidFill>
                  <a:srgbClr val="5DBA3D"/>
                </a:solidFill>
                <a:latin typeface="Lucida Sans Unicode"/>
                <a:cs typeface="Lucida Sans Unicode"/>
              </a:rPr>
              <a:t>А</a:t>
            </a:r>
            <a:r>
              <a:rPr sz="5900" dirty="0">
                <a:solidFill>
                  <a:srgbClr val="5DBA3D"/>
                </a:solidFill>
                <a:latin typeface="Lucida Sans Unicode"/>
                <a:cs typeface="Lucida Sans Unicode"/>
              </a:rPr>
              <a:t>Т</a:t>
            </a:r>
            <a:r>
              <a:rPr sz="5900" spc="580" dirty="0">
                <a:solidFill>
                  <a:srgbClr val="5DBA3D"/>
                </a:solidFill>
                <a:latin typeface="Lucida Sans Unicode"/>
                <a:cs typeface="Lucida Sans Unicode"/>
              </a:rPr>
              <a:t>Ы  </a:t>
            </a:r>
            <a:r>
              <a:rPr sz="5900" spc="305" dirty="0">
                <a:solidFill>
                  <a:srgbClr val="5DBA3D"/>
                </a:solidFill>
                <a:latin typeface="Lucida Sans Unicode"/>
                <a:cs typeface="Lucida Sans Unicode"/>
              </a:rPr>
              <a:t>КОМАНД</a:t>
            </a:r>
            <a:endParaRPr sz="59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815" y="1513909"/>
            <a:ext cx="3876674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7306" y="2200747"/>
            <a:ext cx="5302250" cy="9309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900" spc="200" dirty="0">
                <a:solidFill>
                  <a:srgbClr val="5DBA3D"/>
                </a:solidFill>
              </a:rPr>
              <a:t>ВИДЕОПАУЗА</a:t>
            </a:r>
            <a:endParaRPr sz="5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  <p:pic>
        <p:nvPicPr>
          <p:cNvPr id="6" name="Пауз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05200" y="3886200"/>
            <a:ext cx="2762162" cy="1965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439" y="2586094"/>
            <a:ext cx="5183505" cy="29400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85"/>
              </a:spcBef>
            </a:pPr>
            <a:r>
              <a:rPr sz="5900" spc="140" dirty="0">
                <a:solidFill>
                  <a:srgbClr val="FFA500"/>
                </a:solidFill>
                <a:latin typeface="Lucida Sans Unicode"/>
                <a:cs typeface="Lucida Sans Unicode"/>
              </a:rPr>
              <a:t>ИТОГ </a:t>
            </a:r>
            <a:r>
              <a:rPr sz="5900" spc="145" dirty="0">
                <a:solidFill>
                  <a:srgbClr val="FFA500"/>
                </a:solidFill>
                <a:latin typeface="Lucida Sans Unicode"/>
                <a:cs typeface="Lucida Sans Unicode"/>
              </a:rPr>
              <a:t> </a:t>
            </a:r>
            <a:r>
              <a:rPr sz="5900" spc="635" dirty="0">
                <a:solidFill>
                  <a:srgbClr val="5DBA3D"/>
                </a:solidFill>
                <a:latin typeface="Lucida Sans Unicode"/>
                <a:cs typeface="Lucida Sans Unicode"/>
              </a:rPr>
              <a:t>Р</a:t>
            </a:r>
            <a:r>
              <a:rPr sz="5900" spc="370" dirty="0">
                <a:solidFill>
                  <a:srgbClr val="5DBA3D"/>
                </a:solidFill>
                <a:latin typeface="Lucida Sans Unicode"/>
                <a:cs typeface="Lucida Sans Unicode"/>
              </a:rPr>
              <a:t>Е</a:t>
            </a:r>
            <a:r>
              <a:rPr sz="5900" spc="295" dirty="0">
                <a:solidFill>
                  <a:srgbClr val="5DBA3D"/>
                </a:solidFill>
                <a:latin typeface="Lucida Sans Unicode"/>
                <a:cs typeface="Lucida Sans Unicode"/>
              </a:rPr>
              <a:t>З</a:t>
            </a:r>
            <a:r>
              <a:rPr sz="5900" spc="110" dirty="0">
                <a:solidFill>
                  <a:srgbClr val="5DBA3D"/>
                </a:solidFill>
                <a:latin typeface="Lucida Sans Unicode"/>
                <a:cs typeface="Lucida Sans Unicode"/>
              </a:rPr>
              <a:t>У</a:t>
            </a:r>
            <a:r>
              <a:rPr sz="5900" spc="254" dirty="0">
                <a:solidFill>
                  <a:srgbClr val="5DBA3D"/>
                </a:solidFill>
                <a:latin typeface="Lucida Sans Unicode"/>
                <a:cs typeface="Lucida Sans Unicode"/>
              </a:rPr>
              <a:t>Л</a:t>
            </a:r>
            <a:r>
              <a:rPr sz="5900" spc="540" dirty="0">
                <a:solidFill>
                  <a:srgbClr val="5DBA3D"/>
                </a:solidFill>
                <a:latin typeface="Lucida Sans Unicode"/>
                <a:cs typeface="Lucida Sans Unicode"/>
              </a:rPr>
              <a:t>Ь</a:t>
            </a:r>
            <a:r>
              <a:rPr sz="5900" dirty="0">
                <a:solidFill>
                  <a:srgbClr val="5DBA3D"/>
                </a:solidFill>
                <a:latin typeface="Lucida Sans Unicode"/>
                <a:cs typeface="Lucida Sans Unicode"/>
              </a:rPr>
              <a:t>Т</a:t>
            </a:r>
            <a:r>
              <a:rPr sz="5900" spc="155" dirty="0">
                <a:solidFill>
                  <a:srgbClr val="5DBA3D"/>
                </a:solidFill>
                <a:latin typeface="Lucida Sans Unicode"/>
                <a:cs typeface="Lucida Sans Unicode"/>
              </a:rPr>
              <a:t>А</a:t>
            </a:r>
            <a:r>
              <a:rPr sz="5900" dirty="0">
                <a:solidFill>
                  <a:srgbClr val="5DBA3D"/>
                </a:solidFill>
                <a:latin typeface="Lucida Sans Unicode"/>
                <a:cs typeface="Lucida Sans Unicode"/>
              </a:rPr>
              <a:t>Т</a:t>
            </a:r>
            <a:r>
              <a:rPr sz="5900" spc="580" dirty="0">
                <a:solidFill>
                  <a:srgbClr val="5DBA3D"/>
                </a:solidFill>
                <a:latin typeface="Lucida Sans Unicode"/>
                <a:cs typeface="Lucida Sans Unicode"/>
              </a:rPr>
              <a:t>Ы  </a:t>
            </a:r>
            <a:r>
              <a:rPr sz="5900" spc="305" dirty="0">
                <a:solidFill>
                  <a:srgbClr val="5DBA3D"/>
                </a:solidFill>
                <a:latin typeface="Lucida Sans Unicode"/>
                <a:cs typeface="Lucida Sans Unicode"/>
              </a:rPr>
              <a:t>КОМАНД</a:t>
            </a:r>
            <a:endParaRPr sz="59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815" y="1513909"/>
            <a:ext cx="3876674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6"/>
            <a:ext cx="684910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Сопоставьте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предметы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и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сроки</a:t>
            </a:r>
            <a:r>
              <a:rPr sz="2500" b="1" spc="-2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разложения: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7262" y="377656"/>
            <a:ext cx="1333500" cy="751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750" spc="170" dirty="0">
                <a:solidFill>
                  <a:srgbClr val="5DBA3D"/>
                </a:solidFill>
                <a:latin typeface="Trebuchet MS"/>
                <a:cs typeface="Trebuchet MS"/>
              </a:rPr>
              <a:t>Б</a:t>
            </a:r>
            <a:r>
              <a:rPr sz="4750" spc="-540" dirty="0">
                <a:solidFill>
                  <a:srgbClr val="5DBA3D"/>
                </a:solidFill>
                <a:latin typeface="Trebuchet MS"/>
                <a:cs typeface="Trebuchet MS"/>
              </a:rPr>
              <a:t>1</a:t>
            </a:r>
            <a:r>
              <a:rPr sz="4750" spc="215" dirty="0">
                <a:solidFill>
                  <a:srgbClr val="5DBA3D"/>
                </a:solidFill>
                <a:latin typeface="Trebuchet MS"/>
                <a:cs typeface="Trebuchet MS"/>
              </a:rPr>
              <a:t>В</a:t>
            </a:r>
            <a:r>
              <a:rPr sz="4750" spc="45" dirty="0">
                <a:solidFill>
                  <a:srgbClr val="5DBA3D"/>
                </a:solidFill>
                <a:latin typeface="Trebuchet MS"/>
                <a:cs typeface="Trebuchet MS"/>
              </a:rPr>
              <a:t>3</a:t>
            </a:r>
            <a:endParaRPr sz="4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8648" y="6200338"/>
            <a:ext cx="116967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-35" dirty="0">
                <a:solidFill>
                  <a:srgbClr val="212121"/>
                </a:solidFill>
                <a:latin typeface="Roboto"/>
                <a:cs typeface="Roboto"/>
              </a:rPr>
              <a:t>1-2</a:t>
            </a:r>
            <a:r>
              <a:rPr sz="2300" b="1" spc="-8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15" dirty="0">
                <a:solidFill>
                  <a:srgbClr val="212121"/>
                </a:solidFill>
                <a:latin typeface="Roboto"/>
                <a:cs typeface="Roboto"/>
              </a:rPr>
              <a:t>мес.</a:t>
            </a:r>
            <a:endParaRPr sz="23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284" y="6200338"/>
            <a:ext cx="679069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17955" algn="l"/>
                <a:tab pos="3235325" algn="l"/>
                <a:tab pos="5104130" algn="l"/>
              </a:tabLst>
            </a:pPr>
            <a:r>
              <a:rPr sz="2300" b="1" dirty="0">
                <a:solidFill>
                  <a:srgbClr val="212121"/>
                </a:solidFill>
                <a:latin typeface="Roboto"/>
                <a:cs typeface="Roboto"/>
              </a:rPr>
              <a:t>1000</a:t>
            </a:r>
            <a:r>
              <a:rPr sz="2300" b="1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10" dirty="0">
                <a:solidFill>
                  <a:srgbClr val="212121"/>
                </a:solidFill>
                <a:latin typeface="Roboto"/>
                <a:cs typeface="Roboto"/>
              </a:rPr>
              <a:t>лет	</a:t>
            </a:r>
            <a:r>
              <a:rPr sz="2300" b="1" spc="-15" dirty="0">
                <a:solidFill>
                  <a:srgbClr val="212121"/>
                </a:solidFill>
                <a:latin typeface="Roboto"/>
                <a:cs typeface="Roboto"/>
              </a:rPr>
              <a:t>400-500</a:t>
            </a:r>
            <a:r>
              <a:rPr sz="2300" b="1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10" dirty="0">
                <a:solidFill>
                  <a:srgbClr val="212121"/>
                </a:solidFill>
                <a:latin typeface="Roboto"/>
                <a:cs typeface="Roboto"/>
              </a:rPr>
              <a:t>лет	</a:t>
            </a:r>
            <a:r>
              <a:rPr sz="2300" b="1" spc="-15" dirty="0">
                <a:solidFill>
                  <a:srgbClr val="212121"/>
                </a:solidFill>
                <a:latin typeface="Roboto"/>
                <a:cs typeface="Roboto"/>
              </a:rPr>
              <a:t>100-200</a:t>
            </a:r>
            <a:r>
              <a:rPr sz="2300" b="1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10" dirty="0">
                <a:solidFill>
                  <a:srgbClr val="212121"/>
                </a:solidFill>
                <a:latin typeface="Roboto"/>
                <a:cs typeface="Roboto"/>
              </a:rPr>
              <a:t>лет	</a:t>
            </a:r>
            <a:r>
              <a:rPr sz="2300" b="1" spc="-15" dirty="0">
                <a:solidFill>
                  <a:srgbClr val="212121"/>
                </a:solidFill>
                <a:latin typeface="Roboto"/>
                <a:cs typeface="Roboto"/>
              </a:rPr>
              <a:t>120-140</a:t>
            </a:r>
            <a:r>
              <a:rPr sz="2300" b="1" spc="-6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10" dirty="0">
                <a:solidFill>
                  <a:srgbClr val="212121"/>
                </a:solidFill>
                <a:latin typeface="Roboto"/>
                <a:cs typeface="Roboto"/>
              </a:rPr>
              <a:t>лет</a:t>
            </a:r>
            <a:endParaRPr sz="23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90517" y="6200338"/>
            <a:ext cx="86360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5" dirty="0">
                <a:solidFill>
                  <a:srgbClr val="212121"/>
                </a:solidFill>
                <a:latin typeface="Roboto"/>
                <a:cs typeface="Roboto"/>
              </a:rPr>
              <a:t>2</a:t>
            </a:r>
            <a:r>
              <a:rPr sz="2300" b="1" spc="-7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300" b="1" spc="-10" dirty="0">
                <a:solidFill>
                  <a:srgbClr val="212121"/>
                </a:solidFill>
                <a:latin typeface="Roboto"/>
                <a:cs typeface="Roboto"/>
              </a:rPr>
              <a:t>нед.</a:t>
            </a:r>
            <a:endParaRPr sz="2300">
              <a:latin typeface="Roboto"/>
              <a:cs typeface="Robo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58736" y="2169637"/>
            <a:ext cx="5493385" cy="3907790"/>
            <a:chOff x="4158736" y="2169637"/>
            <a:chExt cx="5493385" cy="39077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4783" y="2169637"/>
              <a:ext cx="1666874" cy="21335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8736" y="3657599"/>
              <a:ext cx="1676399" cy="24193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0193" y="2169637"/>
              <a:ext cx="1800224" cy="2028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2999" y="4047151"/>
              <a:ext cx="1924049" cy="192404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1205" y="2424023"/>
            <a:ext cx="2457449" cy="35147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1984" y="2169637"/>
            <a:ext cx="1304924" cy="40576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15" name="Рисунок 14" descr="Чай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5D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3226" y="1853698"/>
            <a:ext cx="7807325" cy="4492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7205" marR="489584" algn="ctr">
              <a:lnSpc>
                <a:spcPct val="108800"/>
              </a:lnSpc>
              <a:spcBef>
                <a:spcPts val="90"/>
              </a:spcBef>
            </a:pPr>
            <a:r>
              <a:rPr sz="3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8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850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ее</a:t>
            </a:r>
            <a:r>
              <a:rPr sz="3850" spc="51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8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850" spc="300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385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850" spc="365" dirty="0">
                <a:solidFill>
                  <a:srgbClr val="FFFFFF"/>
                </a:solidFill>
                <a:latin typeface="Lucida Sans Unicode"/>
                <a:cs typeface="Lucida Sans Unicode"/>
              </a:rPr>
              <a:t>ы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850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38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8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8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8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51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8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8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8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385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о  </a:t>
            </a:r>
            <a:r>
              <a:rPr sz="38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8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8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8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8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38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38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850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8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85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щ</a:t>
            </a:r>
            <a:r>
              <a:rPr sz="3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850" spc="51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38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850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8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8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е  </a:t>
            </a:r>
            <a:r>
              <a:rPr sz="3850" spc="615" dirty="0">
                <a:solidFill>
                  <a:srgbClr val="FFFFFF"/>
                </a:solidFill>
                <a:latin typeface="Lucida Sans Unicode"/>
                <a:cs typeface="Lucida Sans Unicode"/>
              </a:rPr>
              <a:t>ж</a:t>
            </a:r>
            <a:r>
              <a:rPr sz="38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8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85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э</a:t>
            </a:r>
            <a:r>
              <a:rPr sz="3850" spc="250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38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8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8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8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38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850" spc="250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38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ее</a:t>
            </a:r>
            <a:r>
              <a:rPr sz="385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3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8800"/>
              </a:lnSpc>
            </a:pPr>
            <a:r>
              <a:rPr sz="38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8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850" spc="615" dirty="0">
                <a:solidFill>
                  <a:srgbClr val="FFFFFF"/>
                </a:solidFill>
                <a:latin typeface="Lucida Sans Unicode"/>
                <a:cs typeface="Lucida Sans Unicode"/>
              </a:rPr>
              <a:t>ж</a:t>
            </a:r>
            <a:r>
              <a:rPr sz="3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51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8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8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8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85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3850" spc="250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38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ш</a:t>
            </a:r>
            <a:r>
              <a:rPr sz="38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8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38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250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38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850" spc="615" dirty="0">
                <a:solidFill>
                  <a:srgbClr val="FFFFFF"/>
                </a:solidFill>
                <a:latin typeface="Lucida Sans Unicode"/>
                <a:cs typeface="Lucida Sans Unicode"/>
              </a:rPr>
              <a:t>ж</a:t>
            </a:r>
            <a:r>
              <a:rPr sz="3850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8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8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385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о  </a:t>
            </a:r>
            <a:r>
              <a:rPr sz="38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850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8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8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8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850" spc="615" dirty="0">
                <a:solidFill>
                  <a:srgbClr val="FFFFFF"/>
                </a:solidFill>
                <a:latin typeface="Lucida Sans Unicode"/>
                <a:cs typeface="Lucida Sans Unicode"/>
              </a:rPr>
              <a:t>ж</a:t>
            </a:r>
            <a:r>
              <a:rPr sz="38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850" spc="365" dirty="0">
                <a:solidFill>
                  <a:srgbClr val="FFFFFF"/>
                </a:solidFill>
                <a:latin typeface="Lucida Sans Unicode"/>
                <a:cs typeface="Lucida Sans Unicode"/>
              </a:rPr>
              <a:t>ы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8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385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щ</a:t>
            </a:r>
            <a:r>
              <a:rPr sz="3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850" spc="51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8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8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8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8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3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85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!</a:t>
            </a:r>
            <a:endParaRPr sz="38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385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Действуйте</a:t>
            </a:r>
            <a:r>
              <a:rPr sz="3850" spc="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8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сейчас!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3445" y="523941"/>
            <a:ext cx="533273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79805" algn="l"/>
              </a:tabLst>
            </a:pPr>
            <a:r>
              <a:rPr spc="325" dirty="0"/>
              <a:t>М</a:t>
            </a:r>
            <a:r>
              <a:rPr spc="-285" dirty="0"/>
              <a:t> </a:t>
            </a:r>
            <a:r>
              <a:rPr spc="45" dirty="0"/>
              <a:t>О</a:t>
            </a:r>
            <a:r>
              <a:rPr spc="-285" dirty="0"/>
              <a:t> </a:t>
            </a:r>
            <a:r>
              <a:rPr spc="45" dirty="0"/>
              <a:t>О</a:t>
            </a:r>
            <a:r>
              <a:rPr dirty="0"/>
              <a:t>	</a:t>
            </a:r>
            <a:r>
              <a:rPr spc="-50" dirty="0"/>
              <a:t>«</a:t>
            </a:r>
            <a:r>
              <a:rPr spc="-285" dirty="0"/>
              <a:t> </a:t>
            </a:r>
            <a:r>
              <a:rPr spc="325" dirty="0"/>
              <a:t>М</a:t>
            </a:r>
            <a:r>
              <a:rPr spc="-285" dirty="0"/>
              <a:t> </a:t>
            </a:r>
            <a:r>
              <a:rPr spc="40" dirty="0"/>
              <a:t>У</a:t>
            </a:r>
            <a:r>
              <a:rPr spc="-285" dirty="0"/>
              <a:t> </a:t>
            </a:r>
            <a:r>
              <a:rPr spc="-70" dirty="0"/>
              <a:t>С</a:t>
            </a:r>
            <a:r>
              <a:rPr spc="-285" dirty="0"/>
              <a:t> </a:t>
            </a:r>
            <a:r>
              <a:rPr spc="45" dirty="0"/>
              <a:t>О</a:t>
            </a:r>
            <a:r>
              <a:rPr spc="-285" dirty="0"/>
              <a:t> </a:t>
            </a:r>
            <a:r>
              <a:rPr spc="229" dirty="0"/>
              <a:t>Р</a:t>
            </a:r>
            <a:r>
              <a:rPr spc="-285" dirty="0"/>
              <a:t> </a:t>
            </a:r>
            <a:r>
              <a:rPr spc="55" dirty="0"/>
              <a:t>А</a:t>
            </a:r>
            <a:r>
              <a:rPr spc="-285" dirty="0"/>
              <a:t> </a:t>
            </a:r>
            <a:r>
              <a:rPr spc="-105" dirty="0"/>
              <a:t>.</a:t>
            </a:r>
            <a:r>
              <a:rPr spc="-285" dirty="0"/>
              <a:t> </a:t>
            </a:r>
            <a:r>
              <a:rPr spc="185" dirty="0"/>
              <a:t>Б</a:t>
            </a:r>
            <a:r>
              <a:rPr spc="-285" dirty="0"/>
              <a:t> </a:t>
            </a:r>
            <a:r>
              <a:rPr spc="45" dirty="0"/>
              <a:t>О</a:t>
            </a:r>
            <a:r>
              <a:rPr spc="-285" dirty="0"/>
              <a:t> </a:t>
            </a:r>
            <a:r>
              <a:rPr spc="90" dirty="0"/>
              <a:t>Л</a:t>
            </a:r>
            <a:r>
              <a:rPr spc="-285" dirty="0"/>
              <a:t> </a:t>
            </a:r>
            <a:r>
              <a:rPr spc="195" dirty="0"/>
              <a:t>Ь</a:t>
            </a:r>
            <a:r>
              <a:rPr spc="-285" dirty="0"/>
              <a:t> </a:t>
            </a:r>
            <a:r>
              <a:rPr spc="170" dirty="0"/>
              <a:t>Ш</a:t>
            </a:r>
            <a:r>
              <a:rPr spc="-285" dirty="0"/>
              <a:t> </a:t>
            </a:r>
            <a:r>
              <a:rPr spc="130" dirty="0"/>
              <a:t>Е</a:t>
            </a:r>
            <a:r>
              <a:rPr spc="-285" dirty="0"/>
              <a:t> </a:t>
            </a:r>
            <a:r>
              <a:rPr spc="-105" dirty="0"/>
              <a:t>.</a:t>
            </a:r>
            <a:r>
              <a:rPr spc="-285" dirty="0"/>
              <a:t> </a:t>
            </a:r>
            <a:r>
              <a:rPr spc="15" dirty="0"/>
              <a:t>Н</a:t>
            </a:r>
            <a:r>
              <a:rPr spc="-285" dirty="0"/>
              <a:t> </a:t>
            </a:r>
            <a:r>
              <a:rPr spc="130" dirty="0"/>
              <a:t>Е</a:t>
            </a:r>
            <a:r>
              <a:rPr spc="-285" dirty="0"/>
              <a:t> </a:t>
            </a:r>
            <a:r>
              <a:rPr dirty="0"/>
              <a:t>Т</a:t>
            </a:r>
            <a:r>
              <a:rPr spc="-285" dirty="0"/>
              <a:t> </a:t>
            </a:r>
            <a:r>
              <a:rPr spc="-50" dirty="0"/>
              <a:t>»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06" y="225224"/>
            <a:ext cx="1095374" cy="1057274"/>
          </a:xfrm>
          <a:prstGeom prst="rect">
            <a:avLst/>
          </a:prstGeom>
        </p:spPr>
      </p:pic>
      <p:pic>
        <p:nvPicPr>
          <p:cNvPr id="6" name="Рисунок 5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>
              <a:lnSpc>
                <a:spcPct val="114999"/>
              </a:lnSpc>
              <a:spcBef>
                <a:spcPts val="100"/>
              </a:spcBef>
            </a:pPr>
            <a:r>
              <a:rPr spc="-5" dirty="0"/>
              <a:t>Посмотрите</a:t>
            </a:r>
            <a:r>
              <a:rPr spc="-10" dirty="0"/>
              <a:t> </a:t>
            </a:r>
            <a:r>
              <a:rPr spc="-15" dirty="0"/>
              <a:t>отрывок</a:t>
            </a:r>
            <a:r>
              <a:rPr spc="-5" dirty="0"/>
              <a:t> </a:t>
            </a:r>
            <a:r>
              <a:rPr spc="-55" dirty="0"/>
              <a:t>из</a:t>
            </a:r>
            <a:r>
              <a:rPr spc="-5" dirty="0"/>
              <a:t> </a:t>
            </a:r>
            <a:r>
              <a:rPr spc="-10" dirty="0"/>
              <a:t>видео.</a:t>
            </a:r>
            <a:r>
              <a:rPr spc="-5" dirty="0"/>
              <a:t> </a:t>
            </a:r>
            <a:r>
              <a:rPr spc="50" dirty="0"/>
              <a:t>ЭТО</a:t>
            </a:r>
            <a:r>
              <a:rPr spc="-5" dirty="0"/>
              <a:t> </a:t>
            </a:r>
            <a:r>
              <a:rPr spc="-20" dirty="0"/>
              <a:t>занимает </a:t>
            </a:r>
            <a:r>
              <a:rPr spc="-15" dirty="0"/>
              <a:t> </a:t>
            </a:r>
            <a:r>
              <a:rPr spc="-20" dirty="0"/>
              <a:t>площадь</a:t>
            </a:r>
            <a:r>
              <a:rPr spc="-5" dirty="0"/>
              <a:t> </a:t>
            </a:r>
            <a:r>
              <a:rPr dirty="0"/>
              <a:t>2 млн </a:t>
            </a:r>
            <a:r>
              <a:rPr spc="-10" dirty="0"/>
              <a:t>кв.</a:t>
            </a:r>
            <a:r>
              <a:rPr spc="-5" dirty="0"/>
              <a:t> </a:t>
            </a:r>
            <a:r>
              <a:rPr spc="-25" dirty="0"/>
              <a:t>км,</a:t>
            </a:r>
            <a:r>
              <a:rPr dirty="0"/>
              <a:t> </a:t>
            </a:r>
            <a:r>
              <a:rPr spc="-20" dirty="0"/>
              <a:t>что</a:t>
            </a:r>
            <a:r>
              <a:rPr dirty="0"/>
              <a:t> </a:t>
            </a:r>
            <a:r>
              <a:rPr spc="-25" dirty="0"/>
              <a:t>чуть</a:t>
            </a:r>
            <a:r>
              <a:rPr spc="-5" dirty="0"/>
              <a:t> </a:t>
            </a:r>
            <a:r>
              <a:rPr spc="10" dirty="0"/>
              <a:t>больше</a:t>
            </a:r>
            <a:r>
              <a:rPr dirty="0"/>
              <a:t> </a:t>
            </a:r>
            <a:r>
              <a:rPr spc="10" dirty="0"/>
              <a:t>Тюменской </a:t>
            </a:r>
            <a:r>
              <a:rPr spc="-610" dirty="0"/>
              <a:t> </a:t>
            </a:r>
            <a:r>
              <a:rPr spc="-5" dirty="0"/>
              <a:t>области. </a:t>
            </a:r>
            <a:r>
              <a:rPr spc="-20" dirty="0"/>
              <a:t>Находится </a:t>
            </a:r>
            <a:r>
              <a:rPr dirty="0"/>
              <a:t>между </a:t>
            </a:r>
            <a:r>
              <a:rPr spc="10" dirty="0"/>
              <a:t>Северной Америкой </a:t>
            </a:r>
            <a:r>
              <a:rPr spc="5" dirty="0"/>
              <a:t>и </a:t>
            </a:r>
            <a:r>
              <a:rPr spc="10" dirty="0"/>
              <a:t> </a:t>
            </a:r>
            <a:r>
              <a:rPr spc="5" dirty="0"/>
              <a:t>Японией.</a:t>
            </a:r>
            <a:r>
              <a:rPr spc="-10" dirty="0"/>
              <a:t> </a:t>
            </a:r>
            <a:r>
              <a:rPr spc="-5" dirty="0"/>
              <a:t>Напишите, </a:t>
            </a:r>
            <a:r>
              <a:rPr spc="-20" dirty="0"/>
              <a:t>что</a:t>
            </a:r>
            <a:r>
              <a:rPr spc="-5" dirty="0"/>
              <a:t> </a:t>
            </a:r>
            <a:r>
              <a:rPr spc="35" dirty="0"/>
              <a:t>ЭТО?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0863" y="377656"/>
            <a:ext cx="1346200" cy="751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750" spc="170" dirty="0">
                <a:solidFill>
                  <a:srgbClr val="5DBA3D"/>
                </a:solidFill>
                <a:latin typeface="Trebuchet MS"/>
                <a:cs typeface="Trebuchet MS"/>
              </a:rPr>
              <a:t>Б</a:t>
            </a:r>
            <a:r>
              <a:rPr sz="4750" spc="-540" dirty="0">
                <a:solidFill>
                  <a:srgbClr val="5DBA3D"/>
                </a:solidFill>
                <a:latin typeface="Trebuchet MS"/>
                <a:cs typeface="Trebuchet MS"/>
              </a:rPr>
              <a:t>1</a:t>
            </a:r>
            <a:r>
              <a:rPr sz="4750" spc="215" dirty="0">
                <a:solidFill>
                  <a:srgbClr val="5DBA3D"/>
                </a:solidFill>
                <a:latin typeface="Trebuchet MS"/>
                <a:cs typeface="Trebuchet MS"/>
              </a:rPr>
              <a:t>В</a:t>
            </a:r>
            <a:r>
              <a:rPr sz="4750" spc="145" dirty="0">
                <a:solidFill>
                  <a:srgbClr val="5DBA3D"/>
                </a:solidFill>
                <a:latin typeface="Trebuchet MS"/>
                <a:cs typeface="Trebuchet MS"/>
              </a:rPr>
              <a:t>4</a:t>
            </a:r>
            <a:endParaRPr sz="47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6" name="Рисунок 5" descr="Чай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  <p:pic>
        <p:nvPicPr>
          <p:cNvPr id="9" name="Викторина Б1В4_Виде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352800" y="4038600"/>
            <a:ext cx="2980268" cy="212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496548"/>
            <a:ext cx="7706995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Придумайте яркую </a:t>
            </a:r>
            <a:r>
              <a:rPr sz="2500" b="1" spc="-105" dirty="0">
                <a:solidFill>
                  <a:srgbClr val="212121"/>
                </a:solidFill>
                <a:latin typeface="Roboto"/>
                <a:cs typeface="Roboto"/>
              </a:rPr>
              <a:t>фразу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35" dirty="0">
                <a:solidFill>
                  <a:srgbClr val="212121"/>
                </a:solidFill>
                <a:latin typeface="Roboto"/>
                <a:cs typeface="Roboto"/>
              </a:rPr>
              <a:t>для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рекламного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плаката </a:t>
            </a:r>
            <a:r>
              <a:rPr sz="2500" b="1" spc="-6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на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тему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отходов.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40" dirty="0">
                <a:solidFill>
                  <a:srgbClr val="212121"/>
                </a:solidFill>
                <a:latin typeface="Roboto"/>
                <a:cs typeface="Roboto"/>
              </a:rPr>
              <a:t>Задача: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привлечь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внимание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людей,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30" dirty="0">
                <a:solidFill>
                  <a:srgbClr val="212121"/>
                </a:solidFill>
                <a:latin typeface="Roboto"/>
                <a:cs typeface="Roboto"/>
              </a:rPr>
              <a:t>показать,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что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мусора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35" dirty="0">
                <a:solidFill>
                  <a:srgbClr val="212121"/>
                </a:solidFill>
                <a:latin typeface="Roboto"/>
                <a:cs typeface="Roboto"/>
              </a:rPr>
              <a:t>уже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много,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пора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перерабатывать </a:t>
            </a:r>
            <a:r>
              <a:rPr sz="2500" b="1" spc="-30" dirty="0">
                <a:solidFill>
                  <a:srgbClr val="212121"/>
                </a:solidFill>
                <a:latin typeface="Roboto"/>
                <a:cs typeface="Roboto"/>
              </a:rPr>
              <a:t>отходы,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дольше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использовать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5" dirty="0">
                <a:solidFill>
                  <a:srgbClr val="212121"/>
                </a:solidFill>
                <a:latin typeface="Roboto"/>
                <a:cs typeface="Roboto"/>
              </a:rPr>
              <a:t>вещи или </a:t>
            </a:r>
            <a:r>
              <a:rPr sz="2500" b="1" spc="10" dirty="0">
                <a:solidFill>
                  <a:srgbClr val="212121"/>
                </a:solidFill>
                <a:latin typeface="Roboto"/>
                <a:cs typeface="Roboto"/>
              </a:rPr>
              <a:t>меньше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их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покупать, чтобы </a:t>
            </a:r>
            <a:r>
              <a:rPr sz="2500" b="1" spc="20" dirty="0">
                <a:solidFill>
                  <a:srgbClr val="212121"/>
                </a:solidFill>
                <a:latin typeface="Roboto"/>
                <a:cs typeface="Roboto"/>
              </a:rPr>
              <a:t>не </a:t>
            </a:r>
            <a:r>
              <a:rPr sz="2500" b="1" spc="-15" dirty="0">
                <a:solidFill>
                  <a:srgbClr val="212121"/>
                </a:solidFill>
                <a:latin typeface="Roboto"/>
                <a:cs typeface="Roboto"/>
              </a:rPr>
              <a:t>делать 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новый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мусор.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2323" y="377656"/>
            <a:ext cx="1323340" cy="751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750" spc="170" dirty="0">
                <a:solidFill>
                  <a:srgbClr val="5DBA3D"/>
                </a:solidFill>
                <a:latin typeface="Trebuchet MS"/>
                <a:cs typeface="Trebuchet MS"/>
              </a:rPr>
              <a:t>Б</a:t>
            </a:r>
            <a:r>
              <a:rPr sz="4750" spc="-540" dirty="0">
                <a:solidFill>
                  <a:srgbClr val="5DBA3D"/>
                </a:solidFill>
                <a:latin typeface="Trebuchet MS"/>
                <a:cs typeface="Trebuchet MS"/>
              </a:rPr>
              <a:t>1</a:t>
            </a:r>
            <a:r>
              <a:rPr sz="4750" spc="215" dirty="0">
                <a:solidFill>
                  <a:srgbClr val="5DBA3D"/>
                </a:solidFill>
                <a:latin typeface="Trebuchet MS"/>
                <a:cs typeface="Trebuchet MS"/>
              </a:rPr>
              <a:t>В</a:t>
            </a:r>
            <a:r>
              <a:rPr sz="4750" spc="-35" dirty="0">
                <a:solidFill>
                  <a:srgbClr val="5DBA3D"/>
                </a:solidFill>
                <a:latin typeface="Trebuchet MS"/>
                <a:cs typeface="Trebuchet MS"/>
              </a:rPr>
              <a:t>5</a:t>
            </a:r>
            <a:endParaRPr sz="47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21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7858" y="2051722"/>
            <a:ext cx="3266440" cy="29660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400"/>
              </a:spcBef>
            </a:pPr>
            <a:r>
              <a:rPr sz="6550" spc="225" dirty="0">
                <a:solidFill>
                  <a:srgbClr val="FFA500"/>
                </a:solidFill>
                <a:latin typeface="Trebuchet MS"/>
                <a:cs typeface="Trebuchet MS"/>
              </a:rPr>
              <a:t>Б</a:t>
            </a:r>
            <a:r>
              <a:rPr sz="6550" spc="-10" dirty="0">
                <a:solidFill>
                  <a:srgbClr val="FFA500"/>
                </a:solidFill>
                <a:latin typeface="Trebuchet MS"/>
                <a:cs typeface="Trebuchet MS"/>
              </a:rPr>
              <a:t>Л</a:t>
            </a:r>
            <a:r>
              <a:rPr sz="6550" spc="310" dirty="0">
                <a:solidFill>
                  <a:srgbClr val="FFA500"/>
                </a:solidFill>
                <a:latin typeface="Trebuchet MS"/>
                <a:cs typeface="Trebuchet MS"/>
              </a:rPr>
              <a:t>О</a:t>
            </a:r>
            <a:r>
              <a:rPr sz="6550" spc="114" dirty="0">
                <a:solidFill>
                  <a:srgbClr val="FFA500"/>
                </a:solidFill>
                <a:latin typeface="Trebuchet MS"/>
                <a:cs typeface="Trebuchet MS"/>
              </a:rPr>
              <a:t>К</a:t>
            </a:r>
            <a:r>
              <a:rPr sz="6550" spc="-875" dirty="0">
                <a:solidFill>
                  <a:srgbClr val="FFA500"/>
                </a:solidFill>
                <a:latin typeface="Trebuchet MS"/>
                <a:cs typeface="Trebuchet MS"/>
              </a:rPr>
              <a:t> </a:t>
            </a:r>
            <a:r>
              <a:rPr sz="6550" spc="-535" dirty="0">
                <a:solidFill>
                  <a:srgbClr val="FFA500"/>
                </a:solidFill>
                <a:latin typeface="Trebuchet MS"/>
                <a:cs typeface="Trebuchet MS"/>
              </a:rPr>
              <a:t>1  </a:t>
            </a:r>
            <a:r>
              <a:rPr sz="6550" spc="210" dirty="0">
                <a:solidFill>
                  <a:srgbClr val="5DBA3D"/>
                </a:solidFill>
                <a:latin typeface="Trebuchet MS"/>
                <a:cs typeface="Trebuchet MS"/>
              </a:rPr>
              <a:t>ВЕРНЫЕ </a:t>
            </a:r>
            <a:r>
              <a:rPr sz="6550" spc="-1960" dirty="0">
                <a:solidFill>
                  <a:srgbClr val="5DBA3D"/>
                </a:solidFill>
                <a:latin typeface="Trebuchet MS"/>
                <a:cs typeface="Trebuchet MS"/>
              </a:rPr>
              <a:t> </a:t>
            </a:r>
            <a:r>
              <a:rPr sz="6550" spc="310" dirty="0">
                <a:solidFill>
                  <a:srgbClr val="5DBA3D"/>
                </a:solidFill>
                <a:latin typeface="Trebuchet MS"/>
                <a:cs typeface="Trebuchet MS"/>
              </a:rPr>
              <a:t>О</a:t>
            </a:r>
            <a:r>
              <a:rPr sz="6550" spc="-325" dirty="0">
                <a:solidFill>
                  <a:srgbClr val="5DBA3D"/>
                </a:solidFill>
                <a:latin typeface="Trebuchet MS"/>
                <a:cs typeface="Trebuchet MS"/>
              </a:rPr>
              <a:t>Т</a:t>
            </a:r>
            <a:r>
              <a:rPr sz="6550" spc="290" dirty="0">
                <a:solidFill>
                  <a:srgbClr val="5DBA3D"/>
                </a:solidFill>
                <a:latin typeface="Trebuchet MS"/>
                <a:cs typeface="Trebuchet MS"/>
              </a:rPr>
              <a:t>В</a:t>
            </a:r>
            <a:r>
              <a:rPr sz="6550" spc="10" dirty="0">
                <a:solidFill>
                  <a:srgbClr val="5DBA3D"/>
                </a:solidFill>
                <a:latin typeface="Trebuchet MS"/>
                <a:cs typeface="Trebuchet MS"/>
              </a:rPr>
              <a:t>Е</a:t>
            </a:r>
            <a:r>
              <a:rPr sz="6550" spc="-325" dirty="0">
                <a:solidFill>
                  <a:srgbClr val="5DBA3D"/>
                </a:solidFill>
                <a:latin typeface="Trebuchet MS"/>
                <a:cs typeface="Trebuchet MS"/>
              </a:rPr>
              <a:t>Т</a:t>
            </a:r>
            <a:r>
              <a:rPr sz="6550" spc="595" dirty="0">
                <a:solidFill>
                  <a:srgbClr val="5DBA3D"/>
                </a:solidFill>
                <a:latin typeface="Trebuchet MS"/>
                <a:cs typeface="Trebuchet MS"/>
              </a:rPr>
              <a:t>Ы</a:t>
            </a:r>
            <a:endParaRPr sz="65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815" y="1513909"/>
            <a:ext cx="3876674" cy="39528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55" y="1553733"/>
            <a:ext cx="489013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Общий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20" dirty="0">
                <a:solidFill>
                  <a:srgbClr val="212121"/>
                </a:solidFill>
                <a:latin typeface="Roboto"/>
                <a:cs typeface="Roboto"/>
              </a:rPr>
              <a:t>размер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Roboto"/>
                <a:cs typeface="Roboto"/>
              </a:rPr>
              <a:t>свалок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в</a:t>
            </a:r>
            <a:r>
              <a:rPr sz="2500" b="1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b="1" dirty="0">
                <a:solidFill>
                  <a:srgbClr val="212121"/>
                </a:solidFill>
                <a:latin typeface="Roboto"/>
                <a:cs typeface="Roboto"/>
              </a:rPr>
              <a:t>России:</a:t>
            </a:r>
            <a:endParaRPr sz="2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15" dirty="0">
                <a:solidFill>
                  <a:srgbClr val="212121"/>
                </a:solidFill>
                <a:latin typeface="Roboto"/>
                <a:cs typeface="Roboto"/>
              </a:rPr>
              <a:t>в)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Roboto"/>
                <a:cs typeface="Roboto"/>
              </a:rPr>
              <a:t>Швейцария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41 </a:t>
            </a:r>
            <a:r>
              <a:rPr sz="2500" spc="-35" dirty="0">
                <a:solidFill>
                  <a:srgbClr val="212121"/>
                </a:solidFill>
                <a:latin typeface="Roboto"/>
                <a:cs typeface="Roboto"/>
              </a:rPr>
              <a:t>тыс.</a:t>
            </a:r>
            <a:r>
              <a:rPr sz="2500" spc="-15" dirty="0">
                <a:solidFill>
                  <a:srgbClr val="212121"/>
                </a:solidFill>
                <a:latin typeface="Roboto"/>
                <a:cs typeface="Roboto"/>
              </a:rPr>
              <a:t> кв.</a:t>
            </a:r>
            <a:r>
              <a:rPr sz="2500" spc="-10" dirty="0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Roboto"/>
                <a:cs typeface="Roboto"/>
              </a:rPr>
              <a:t>км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44023" y="377656"/>
            <a:ext cx="1259840" cy="751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750" spc="170" dirty="0">
                <a:solidFill>
                  <a:srgbClr val="5DBA3D"/>
                </a:solidFill>
                <a:latin typeface="Trebuchet MS"/>
                <a:cs typeface="Trebuchet MS"/>
              </a:rPr>
              <a:t>Б</a:t>
            </a:r>
            <a:r>
              <a:rPr sz="4750" spc="-540" dirty="0">
                <a:solidFill>
                  <a:srgbClr val="5DBA3D"/>
                </a:solidFill>
                <a:latin typeface="Trebuchet MS"/>
                <a:cs typeface="Trebuchet MS"/>
              </a:rPr>
              <a:t>1</a:t>
            </a:r>
            <a:r>
              <a:rPr sz="4750" spc="215" dirty="0">
                <a:solidFill>
                  <a:srgbClr val="5DBA3D"/>
                </a:solidFill>
                <a:latin typeface="Trebuchet MS"/>
                <a:cs typeface="Trebuchet MS"/>
              </a:rPr>
              <a:t>В</a:t>
            </a:r>
            <a:r>
              <a:rPr sz="4750" spc="-535" dirty="0">
                <a:solidFill>
                  <a:srgbClr val="5DBA3D"/>
                </a:solidFill>
                <a:latin typeface="Trebuchet MS"/>
                <a:cs typeface="Trebuchet MS"/>
              </a:rPr>
              <a:t>1</a:t>
            </a:r>
            <a:endParaRPr sz="47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6" y="335018"/>
            <a:ext cx="895349" cy="895349"/>
          </a:xfrm>
          <a:prstGeom prst="rect">
            <a:avLst/>
          </a:prstGeom>
        </p:spPr>
      </p:pic>
      <p:pic>
        <p:nvPicPr>
          <p:cNvPr id="5" name="Рисунок 4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152400"/>
            <a:ext cx="960263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1121</Words>
  <Application>Microsoft Office PowerPoint</Application>
  <PresentationFormat>Произвольный</PresentationFormat>
  <Paragraphs>158</Paragraphs>
  <Slides>50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Calibri</vt:lpstr>
      <vt:lpstr>Lucida Sans Unicode</vt:lpstr>
      <vt:lpstr>Roboto</vt:lpstr>
      <vt:lpstr>Trebuchet MS</vt:lpstr>
      <vt:lpstr>Office Theme</vt:lpstr>
      <vt:lpstr>Презентация PowerPoint</vt:lpstr>
      <vt:lpstr>Презентация PowerPoint</vt:lpstr>
      <vt:lpstr>Б1В1</vt:lpstr>
      <vt:lpstr>Презентация PowerPoint</vt:lpstr>
      <vt:lpstr>Б1В3</vt:lpstr>
      <vt:lpstr>Б1В4</vt:lpstr>
      <vt:lpstr>Б1В5</vt:lpstr>
      <vt:lpstr>БЛОК 1  ВЕРНЫЕ  ОТВЕТЫ</vt:lpstr>
      <vt:lpstr>Б1В1</vt:lpstr>
      <vt:lpstr>Б1В2</vt:lpstr>
      <vt:lpstr>Б1В3</vt:lpstr>
      <vt:lpstr>Б1В4</vt:lpstr>
      <vt:lpstr>БЛОК 2  БОРЬБА С ОТХОДАМИ</vt:lpstr>
      <vt:lpstr>Б2В1</vt:lpstr>
      <vt:lpstr>Б2В2</vt:lpstr>
      <vt:lpstr>Б2В3</vt:lpstr>
      <vt:lpstr>Б2В4</vt:lpstr>
      <vt:lpstr>БЛОК 2  ВЕРНЫЕ  ОТВЕТЫ</vt:lpstr>
      <vt:lpstr>Б2В1</vt:lpstr>
      <vt:lpstr>Б2В2</vt:lpstr>
      <vt:lpstr>Б2В3</vt:lpstr>
      <vt:lpstr>Б2В4</vt:lpstr>
      <vt:lpstr>Презентация PowerPoint</vt:lpstr>
      <vt:lpstr>Презентация PowerPoint</vt:lpstr>
      <vt:lpstr>Презентация PowerPoint</vt:lpstr>
      <vt:lpstr>Презентация PowerPoint</vt:lpstr>
      <vt:lpstr>Б3В3</vt:lpstr>
      <vt:lpstr>Б3В4</vt:lpstr>
      <vt:lpstr>Презентация PowerPoint</vt:lpstr>
      <vt:lpstr>Презентация PowerPoint</vt:lpstr>
      <vt:lpstr>БЛОК 3  ВЕРНЫЕ  ОТВЕТЫ</vt:lpstr>
      <vt:lpstr>Б3В1</vt:lpstr>
      <vt:lpstr>Презентация PowerPoint</vt:lpstr>
      <vt:lpstr>Б3В3</vt:lpstr>
      <vt:lpstr>Б3В4</vt:lpstr>
      <vt:lpstr>Б3В5</vt:lpstr>
      <vt:lpstr>Б3В6</vt:lpstr>
      <vt:lpstr>Презентация PowerPoint</vt:lpstr>
      <vt:lpstr>Презентация PowerPoint</vt:lpstr>
      <vt:lpstr>Б4В1</vt:lpstr>
      <vt:lpstr>Презентация PowerPoint</vt:lpstr>
      <vt:lpstr>Б4В3</vt:lpstr>
      <vt:lpstr>БЛОК 4  ВЕРНЫЕ  ОТВЕТЫ</vt:lpstr>
      <vt:lpstr>Б4В1</vt:lpstr>
      <vt:lpstr>Б4В2</vt:lpstr>
      <vt:lpstr>Б4В3</vt:lpstr>
      <vt:lpstr>Презентация PowerPoint</vt:lpstr>
      <vt:lpstr>ВИДЕОПАУЗА</vt:lpstr>
      <vt:lpstr>Презентация PowerPoint</vt:lpstr>
      <vt:lpstr>М О О « М У С О Р А . Б О Л Ь Ш Е . Н Е Т 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МОБУСОШ№3</dc:creator>
  <cp:lastModifiedBy>Пользователь Windows</cp:lastModifiedBy>
  <cp:revision>10</cp:revision>
  <dcterms:created xsi:type="dcterms:W3CDTF">2021-03-25T09:10:23Z</dcterms:created>
  <dcterms:modified xsi:type="dcterms:W3CDTF">2021-04-08T22:51:22Z</dcterms:modified>
</cp:coreProperties>
</file>